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4"/>
  </p:notesMasterIdLst>
  <p:sldIdLst>
    <p:sldId id="260" r:id="rId2"/>
    <p:sldId id="261" r:id="rId3"/>
    <p:sldId id="264" r:id="rId4"/>
    <p:sldId id="265" r:id="rId5"/>
    <p:sldId id="266" r:id="rId6"/>
    <p:sldId id="267" r:id="rId7"/>
    <p:sldId id="262" r:id="rId8"/>
    <p:sldId id="272" r:id="rId9"/>
    <p:sldId id="557" r:id="rId10"/>
    <p:sldId id="558" r:id="rId11"/>
    <p:sldId id="275" r:id="rId12"/>
    <p:sldId id="276" r:id="rId13"/>
    <p:sldId id="277" r:id="rId14"/>
    <p:sldId id="278" r:id="rId15"/>
    <p:sldId id="280" r:id="rId16"/>
    <p:sldId id="279" r:id="rId17"/>
    <p:sldId id="273" r:id="rId18"/>
    <p:sldId id="282" r:id="rId19"/>
    <p:sldId id="281" r:id="rId20"/>
    <p:sldId id="291" r:id="rId21"/>
    <p:sldId id="552" r:id="rId22"/>
    <p:sldId id="559" r:id="rId23"/>
    <p:sldId id="560" r:id="rId24"/>
    <p:sldId id="566" r:id="rId25"/>
    <p:sldId id="567" r:id="rId26"/>
    <p:sldId id="561" r:id="rId27"/>
    <p:sldId id="562" r:id="rId28"/>
    <p:sldId id="563" r:id="rId29"/>
    <p:sldId id="568" r:id="rId30"/>
    <p:sldId id="569" r:id="rId31"/>
    <p:sldId id="564" r:id="rId32"/>
    <p:sldId id="572" r:id="rId33"/>
    <p:sldId id="565" r:id="rId34"/>
    <p:sldId id="574" r:id="rId35"/>
    <p:sldId id="575" r:id="rId36"/>
    <p:sldId id="576" r:id="rId37"/>
    <p:sldId id="578" r:id="rId38"/>
    <p:sldId id="332" r:id="rId39"/>
    <p:sldId id="579" r:id="rId40"/>
    <p:sldId id="581" r:id="rId41"/>
    <p:sldId id="582" r:id="rId42"/>
    <p:sldId id="583" r:id="rId43"/>
    <p:sldId id="580" r:id="rId44"/>
    <p:sldId id="588" r:id="rId45"/>
    <p:sldId id="589" r:id="rId46"/>
    <p:sldId id="585" r:id="rId47"/>
    <p:sldId id="592" r:id="rId48"/>
    <p:sldId id="590" r:id="rId49"/>
    <p:sldId id="593" r:id="rId50"/>
    <p:sldId id="594" r:id="rId51"/>
    <p:sldId id="587" r:id="rId52"/>
    <p:sldId id="598" r:id="rId53"/>
    <p:sldId id="595" r:id="rId54"/>
    <p:sldId id="597" r:id="rId55"/>
    <p:sldId id="599" r:id="rId56"/>
    <p:sldId id="596" r:id="rId57"/>
    <p:sldId id="388" r:id="rId58"/>
    <p:sldId id="335" r:id="rId59"/>
    <p:sldId id="394" r:id="rId60"/>
    <p:sldId id="600" r:id="rId61"/>
    <p:sldId id="601" r:id="rId62"/>
    <p:sldId id="407" r:id="rId63"/>
    <p:sldId id="602" r:id="rId64"/>
    <p:sldId id="603" r:id="rId65"/>
    <p:sldId id="338" r:id="rId66"/>
    <p:sldId id="604" r:id="rId67"/>
    <p:sldId id="616" r:id="rId68"/>
    <p:sldId id="617" r:id="rId69"/>
    <p:sldId id="605" r:id="rId70"/>
    <p:sldId id="608" r:id="rId71"/>
    <p:sldId id="610" r:id="rId72"/>
    <p:sldId id="611" r:id="rId73"/>
    <p:sldId id="609" r:id="rId74"/>
    <p:sldId id="612" r:id="rId75"/>
    <p:sldId id="613" r:id="rId76"/>
    <p:sldId id="619" r:id="rId77"/>
    <p:sldId id="615" r:id="rId78"/>
    <p:sldId id="620" r:id="rId79"/>
    <p:sldId id="621" r:id="rId80"/>
    <p:sldId id="623" r:id="rId81"/>
    <p:sldId id="622" r:id="rId82"/>
    <p:sldId id="624" r:id="rId83"/>
    <p:sldId id="626" r:id="rId84"/>
    <p:sldId id="614" r:id="rId85"/>
    <p:sldId id="625" r:id="rId86"/>
    <p:sldId id="632" r:id="rId87"/>
    <p:sldId id="628" r:id="rId88"/>
    <p:sldId id="627" r:id="rId89"/>
    <p:sldId id="630" r:id="rId90"/>
    <p:sldId id="636" r:id="rId91"/>
    <p:sldId id="637" r:id="rId92"/>
    <p:sldId id="641" r:id="rId93"/>
    <p:sldId id="642" r:id="rId94"/>
    <p:sldId id="640" r:id="rId95"/>
    <p:sldId id="643" r:id="rId96"/>
    <p:sldId id="629" r:id="rId97"/>
    <p:sldId id="646" r:id="rId98"/>
    <p:sldId id="648" r:id="rId99"/>
    <p:sldId id="649" r:id="rId100"/>
    <p:sldId id="650" r:id="rId101"/>
    <p:sldId id="651" r:id="rId102"/>
    <p:sldId id="631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3"/>
    <p:restoredTop sz="94643"/>
  </p:normalViewPr>
  <p:slideViewPr>
    <p:cSldViewPr snapToGrid="0" snapToObjects="1">
      <p:cViewPr>
        <p:scale>
          <a:sx n="85" d="100"/>
          <a:sy n="85" d="100"/>
        </p:scale>
        <p:origin x="14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4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arabrook.github.io/E2M2/E2M2_2019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Data and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13 – 20 January, 2019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71406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983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C33C96-36AF-1541-874B-E11D7896AA6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8E1E34B2-3D3B-6E43-B4B7-8295ED1BA94C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7CBD287D-8DEC-9E48-AFDB-AC44534F75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C7C1F6-8940-9348-839F-9D8B5BC2E9BC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2E9A45-335E-D34F-A596-173D7EFE9B6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5454FB-2ACC-1E41-AAE7-4840C8E72AFB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FF524D-9E67-ED42-96F9-D1964ABF59EE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94D2EBB-472B-A748-BC0B-803D3D203FC1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DCAC3C-C468-0A4F-80E8-B2CD7238B55B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EB94C94-96CA-2840-9D98-19F080CDC191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B1A641B-58EB-2A46-BDC6-C3FAC6B3C90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320C7E-A99F-8246-B6A8-EFAF14EC9F7D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030615-1464-3345-A81E-EFB1996FC8F9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9514F-CBEC-DA40-AF00-A38291986349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1017F8-B6B3-4F4E-87A2-E63B5CBCDA7C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82BBC23-762A-A04C-89B5-05C0321047B0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8106594-6980-4A4B-A575-9037C5ED2249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11E8C-8C23-BF4F-935C-21F406DC0F5F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5D1203-513C-E843-A7C6-B7B4A6507D11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4232D-0CAC-AD46-B786-5D1CD58D0744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68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80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00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523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73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141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7920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7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80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4702175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r>
              <a:rPr lang="en-US" sz="3200" dirty="0"/>
              <a:t>To define “data”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059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hlinkClick r:id="rId2"/>
              </a:rPr>
              <a:t>https://carabrook.github.io/E2M2/E2M2_2019.html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09B5E2-90DD-C247-A68F-469447F9C2E6}"/>
              </a:ext>
            </a:extLst>
          </p:cNvPr>
          <p:cNvCxnSpPr>
            <a:cxnSpLocks/>
          </p:cNvCxnSpPr>
          <p:nvPr/>
        </p:nvCxnSpPr>
        <p:spPr>
          <a:xfrm>
            <a:off x="10334651" y="5626489"/>
            <a:ext cx="47632" cy="471994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7563C1-F677-AA47-AC6B-06D61CAF958B}"/>
              </a:ext>
            </a:extLst>
          </p:cNvPr>
          <p:cNvCxnSpPr>
            <a:cxnSpLocks/>
          </p:cNvCxnSpPr>
          <p:nvPr/>
        </p:nvCxnSpPr>
        <p:spPr>
          <a:xfrm>
            <a:off x="964524" y="2240948"/>
            <a:ext cx="34271" cy="509917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40221-72BC-C146-9159-FC416AF94E28}"/>
              </a:ext>
            </a:extLst>
          </p:cNvPr>
          <p:cNvCxnSpPr>
            <a:cxnSpLocks/>
          </p:cNvCxnSpPr>
          <p:nvPr/>
        </p:nvCxnSpPr>
        <p:spPr>
          <a:xfrm flipH="1">
            <a:off x="840367" y="2542562"/>
            <a:ext cx="12949" cy="416606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68CB3D-1F9E-D04A-BE18-074F94852E5D}"/>
              </a:ext>
            </a:extLst>
          </p:cNvPr>
          <p:cNvGrpSpPr/>
          <p:nvPr/>
        </p:nvGrpSpPr>
        <p:grpSpPr>
          <a:xfrm>
            <a:off x="39403" y="471403"/>
            <a:ext cx="12097120" cy="6325257"/>
            <a:chOff x="-1397716" y="398293"/>
            <a:chExt cx="10310977" cy="6325257"/>
          </a:xfrm>
          <a:solidFill>
            <a:schemeClr val="bg1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3829A6-84EF-4949-A671-F258D258B09C}"/>
                </a:ext>
              </a:extLst>
            </p:cNvPr>
            <p:cNvSpPr/>
            <p:nvPr/>
          </p:nvSpPr>
          <p:spPr>
            <a:xfrm rot="5035462">
              <a:off x="-161772" y="4423513"/>
              <a:ext cx="1585823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8206B63-760A-EF40-B5FC-6750027B3747}"/>
                </a:ext>
              </a:extLst>
            </p:cNvPr>
            <p:cNvSpPr/>
            <p:nvPr/>
          </p:nvSpPr>
          <p:spPr>
            <a:xfrm>
              <a:off x="-1397716" y="2401024"/>
              <a:ext cx="2896421" cy="2254867"/>
            </a:xfrm>
            <a:custGeom>
              <a:avLst/>
              <a:gdLst>
                <a:gd name="connsiteX0" fmla="*/ 0 w 1790836"/>
                <a:gd name="connsiteY0" fmla="*/ 139368 h 1393675"/>
                <a:gd name="connsiteX1" fmla="*/ 139368 w 1790836"/>
                <a:gd name="connsiteY1" fmla="*/ 0 h 1393675"/>
                <a:gd name="connsiteX2" fmla="*/ 1651469 w 1790836"/>
                <a:gd name="connsiteY2" fmla="*/ 0 h 1393675"/>
                <a:gd name="connsiteX3" fmla="*/ 1790837 w 1790836"/>
                <a:gd name="connsiteY3" fmla="*/ 139368 h 1393675"/>
                <a:gd name="connsiteX4" fmla="*/ 1790836 w 1790836"/>
                <a:gd name="connsiteY4" fmla="*/ 1254308 h 1393675"/>
                <a:gd name="connsiteX5" fmla="*/ 1651468 w 1790836"/>
                <a:gd name="connsiteY5" fmla="*/ 1393676 h 1393675"/>
                <a:gd name="connsiteX6" fmla="*/ 139368 w 1790836"/>
                <a:gd name="connsiteY6" fmla="*/ 1393675 h 1393675"/>
                <a:gd name="connsiteX7" fmla="*/ 0 w 1790836"/>
                <a:gd name="connsiteY7" fmla="*/ 1254307 h 1393675"/>
                <a:gd name="connsiteX8" fmla="*/ 0 w 1790836"/>
                <a:gd name="connsiteY8" fmla="*/ 139368 h 139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0836" h="1393675">
                  <a:moveTo>
                    <a:pt x="0" y="139368"/>
                  </a:moveTo>
                  <a:cubicBezTo>
                    <a:pt x="0" y="62397"/>
                    <a:pt x="62397" y="0"/>
                    <a:pt x="139368" y="0"/>
                  </a:cubicBezTo>
                  <a:lnTo>
                    <a:pt x="1651469" y="0"/>
                  </a:lnTo>
                  <a:cubicBezTo>
                    <a:pt x="1728440" y="0"/>
                    <a:pt x="1790837" y="62397"/>
                    <a:pt x="1790837" y="139368"/>
                  </a:cubicBezTo>
                  <a:cubicBezTo>
                    <a:pt x="1790837" y="511015"/>
                    <a:pt x="1790836" y="882661"/>
                    <a:pt x="1790836" y="1254308"/>
                  </a:cubicBezTo>
                  <a:cubicBezTo>
                    <a:pt x="1790836" y="1331279"/>
                    <a:pt x="1728439" y="1393676"/>
                    <a:pt x="1651468" y="1393676"/>
                  </a:cubicBezTo>
                  <a:lnTo>
                    <a:pt x="139368" y="1393675"/>
                  </a:lnTo>
                  <a:cubicBezTo>
                    <a:pt x="62397" y="1393675"/>
                    <a:pt x="0" y="1331278"/>
                    <a:pt x="0" y="1254307"/>
                  </a:cubicBezTo>
                  <a:lnTo>
                    <a:pt x="0" y="139368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779" tIns="101779" rIns="101779" bIns="101779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“Dealing with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Data and </a:t>
              </a:r>
              <a:r>
                <a:rPr lang="en-US" sz="1600" dirty="0">
                  <a:solidFill>
                    <a:srgbClr val="00FDFF"/>
                  </a:solidFill>
                </a:rPr>
                <a:t>Models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Student introductions &amp; presentations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Linear regression &amp; simple stats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rgbClr val="FF85FF"/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Basic statistical modeling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Formulating research questions</a:t>
              </a:r>
              <a:endParaRPr lang="en-US" sz="1600" dirty="0"/>
            </a:p>
            <a:p>
              <a:pPr marL="114300" lvl="1" indent="-114300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1D5339-7EBF-CB4B-90D8-4E7CBB88672C}"/>
                </a:ext>
              </a:extLst>
            </p:cNvPr>
            <p:cNvSpPr/>
            <p:nvPr/>
          </p:nvSpPr>
          <p:spPr>
            <a:xfrm rot="20536532" flipV="1">
              <a:off x="959792" y="5268883"/>
              <a:ext cx="3551613" cy="4571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CE3B638-5A9C-7A49-A46C-5099920FA84D}"/>
                </a:ext>
              </a:extLst>
            </p:cNvPr>
            <p:cNvSpPr/>
            <p:nvPr/>
          </p:nvSpPr>
          <p:spPr>
            <a:xfrm>
              <a:off x="-1236910" y="4861751"/>
              <a:ext cx="3279597" cy="1861799"/>
            </a:xfrm>
            <a:custGeom>
              <a:avLst/>
              <a:gdLst>
                <a:gd name="connsiteX0" fmla="*/ 0 w 1738912"/>
                <a:gd name="connsiteY0" fmla="*/ 136981 h 1369809"/>
                <a:gd name="connsiteX1" fmla="*/ 136981 w 1738912"/>
                <a:gd name="connsiteY1" fmla="*/ 0 h 1369809"/>
                <a:gd name="connsiteX2" fmla="*/ 1601931 w 1738912"/>
                <a:gd name="connsiteY2" fmla="*/ 0 h 1369809"/>
                <a:gd name="connsiteX3" fmla="*/ 1738912 w 1738912"/>
                <a:gd name="connsiteY3" fmla="*/ 136981 h 1369809"/>
                <a:gd name="connsiteX4" fmla="*/ 1738912 w 1738912"/>
                <a:gd name="connsiteY4" fmla="*/ 1232828 h 1369809"/>
                <a:gd name="connsiteX5" fmla="*/ 1601931 w 1738912"/>
                <a:gd name="connsiteY5" fmla="*/ 1369809 h 1369809"/>
                <a:gd name="connsiteX6" fmla="*/ 136981 w 1738912"/>
                <a:gd name="connsiteY6" fmla="*/ 1369809 h 1369809"/>
                <a:gd name="connsiteX7" fmla="*/ 0 w 1738912"/>
                <a:gd name="connsiteY7" fmla="*/ 1232828 h 1369809"/>
                <a:gd name="connsiteX8" fmla="*/ 0 w 1738912"/>
                <a:gd name="connsiteY8" fmla="*/ 136981 h 136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912" h="1369809">
                  <a:moveTo>
                    <a:pt x="0" y="136981"/>
                  </a:moveTo>
                  <a:cubicBezTo>
                    <a:pt x="0" y="61328"/>
                    <a:pt x="61328" y="0"/>
                    <a:pt x="136981" y="0"/>
                  </a:cubicBezTo>
                  <a:lnTo>
                    <a:pt x="1601931" y="0"/>
                  </a:lnTo>
                  <a:cubicBezTo>
                    <a:pt x="1677584" y="0"/>
                    <a:pt x="1738912" y="61328"/>
                    <a:pt x="1738912" y="136981"/>
                  </a:cubicBezTo>
                  <a:lnTo>
                    <a:pt x="1738912" y="1232828"/>
                  </a:lnTo>
                  <a:cubicBezTo>
                    <a:pt x="1738912" y="1308481"/>
                    <a:pt x="1677584" y="1369809"/>
                    <a:pt x="1601931" y="1369809"/>
                  </a:cubicBezTo>
                  <a:lnTo>
                    <a:pt x="136981" y="1369809"/>
                  </a:lnTo>
                  <a:cubicBezTo>
                    <a:pt x="61328" y="1369809"/>
                    <a:pt x="0" y="1308481"/>
                    <a:pt x="0" y="1232828"/>
                  </a:cubicBezTo>
                  <a:lnTo>
                    <a:pt x="0" y="13698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080" tIns="101080" rIns="101080" bIns="101080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Tuesday: “Deeper Thinking About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Dynamical Fever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Mixed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</a:t>
              </a:r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dirty="0">
                  <a:solidFill>
                    <a:srgbClr val="8EFA00"/>
                  </a:solidFill>
                </a:rPr>
                <a:t>Mixed modeling in R</a:t>
              </a:r>
              <a:endParaRPr lang="en-US" sz="1600" dirty="0">
                <a:solidFill>
                  <a:srgbClr val="00FD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40FF"/>
                  </a:solidFill>
                </a:rPr>
                <a:t>● Study Design and Data Collection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604E4-E954-CA4C-81C5-CEFFCD57D59E}"/>
                </a:ext>
              </a:extLst>
            </p:cNvPr>
            <p:cNvSpPr/>
            <p:nvPr/>
          </p:nvSpPr>
          <p:spPr>
            <a:xfrm rot="13134073">
              <a:off x="4857300" y="1684255"/>
              <a:ext cx="2300479" cy="53639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615766D-3768-9044-B135-E759127FC34F}"/>
                </a:ext>
              </a:extLst>
            </p:cNvPr>
            <p:cNvSpPr/>
            <p:nvPr/>
          </p:nvSpPr>
          <p:spPr>
            <a:xfrm rot="16200000">
              <a:off x="1941739" y="2480517"/>
              <a:ext cx="4018628" cy="33351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5D3911-A7BE-AA48-965E-BDBADB703BF2}"/>
                </a:ext>
              </a:extLst>
            </p:cNvPr>
            <p:cNvSpPr/>
            <p:nvPr/>
          </p:nvSpPr>
          <p:spPr>
            <a:xfrm>
              <a:off x="2160145" y="398293"/>
              <a:ext cx="3581816" cy="2517562"/>
            </a:xfrm>
            <a:custGeom>
              <a:avLst/>
              <a:gdLst>
                <a:gd name="connsiteX0" fmla="*/ 0 w 2391641"/>
                <a:gd name="connsiteY0" fmla="*/ 237651 h 2376514"/>
                <a:gd name="connsiteX1" fmla="*/ 237651 w 2391641"/>
                <a:gd name="connsiteY1" fmla="*/ 0 h 2376514"/>
                <a:gd name="connsiteX2" fmla="*/ 2153990 w 2391641"/>
                <a:gd name="connsiteY2" fmla="*/ 0 h 2376514"/>
                <a:gd name="connsiteX3" fmla="*/ 2391641 w 2391641"/>
                <a:gd name="connsiteY3" fmla="*/ 237651 h 2376514"/>
                <a:gd name="connsiteX4" fmla="*/ 2391641 w 2391641"/>
                <a:gd name="connsiteY4" fmla="*/ 2138863 h 2376514"/>
                <a:gd name="connsiteX5" fmla="*/ 2153990 w 2391641"/>
                <a:gd name="connsiteY5" fmla="*/ 2376514 h 2376514"/>
                <a:gd name="connsiteX6" fmla="*/ 237651 w 2391641"/>
                <a:gd name="connsiteY6" fmla="*/ 2376514 h 2376514"/>
                <a:gd name="connsiteX7" fmla="*/ 0 w 2391641"/>
                <a:gd name="connsiteY7" fmla="*/ 2138863 h 2376514"/>
                <a:gd name="connsiteX8" fmla="*/ 0 w 2391641"/>
                <a:gd name="connsiteY8" fmla="*/ 237651 h 237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1641" h="2376514">
                  <a:moveTo>
                    <a:pt x="0" y="237651"/>
                  </a:moveTo>
                  <a:cubicBezTo>
                    <a:pt x="0" y="106400"/>
                    <a:pt x="106400" y="0"/>
                    <a:pt x="237651" y="0"/>
                  </a:cubicBezTo>
                  <a:lnTo>
                    <a:pt x="2153990" y="0"/>
                  </a:lnTo>
                  <a:cubicBezTo>
                    <a:pt x="2285241" y="0"/>
                    <a:pt x="2391641" y="106400"/>
                    <a:pt x="2391641" y="237651"/>
                  </a:cubicBezTo>
                  <a:lnTo>
                    <a:pt x="2391641" y="2138863"/>
                  </a:lnTo>
                  <a:cubicBezTo>
                    <a:pt x="2391641" y="2270114"/>
                    <a:pt x="2285241" y="2376514"/>
                    <a:pt x="2153990" y="2376514"/>
                  </a:cubicBezTo>
                  <a:lnTo>
                    <a:pt x="237651" y="2376514"/>
                  </a:lnTo>
                  <a:cubicBezTo>
                    <a:pt x="106400" y="2376514"/>
                    <a:pt x="0" y="2270114"/>
                    <a:pt x="0" y="2138863"/>
                  </a:cubicBezTo>
                  <a:lnTo>
                    <a:pt x="0" y="23765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0566" tIns="130566" rIns="130566" bIns="130566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Thursday: “Fitting Models to Data”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in Practice </a:t>
              </a:r>
              <a:r>
                <a:rPr lang="mr-IN" sz="1600" dirty="0">
                  <a:solidFill>
                    <a:srgbClr val="00FDFF"/>
                  </a:solidFill>
                </a:rPr>
                <a:t>–</a:t>
              </a:r>
              <a:r>
                <a:rPr lang="en-US" sz="1600" dirty="0">
                  <a:solidFill>
                    <a:srgbClr val="00FDFF"/>
                  </a:solidFill>
                </a:rPr>
                <a:t> the Basic Concept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Introduction to Occupancy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Spatial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Occupancy modeling in R</a:t>
              </a:r>
              <a:endParaRPr lang="en-US" sz="1600" dirty="0">
                <a:solidFill>
                  <a:srgbClr val="FF85FF"/>
                </a:solidFill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Fitting with Epidemic Cards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Model Telephone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BE09EE-067F-1444-9CF1-34A842F12627}"/>
                </a:ext>
              </a:extLst>
            </p:cNvPr>
            <p:cNvSpPr/>
            <p:nvPr/>
          </p:nvSpPr>
          <p:spPr>
            <a:xfrm rot="5400000">
              <a:off x="6194414" y="2933034"/>
              <a:ext cx="2447242" cy="39128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7DD084-F0C5-5544-A587-694D98B80C2C}"/>
                </a:ext>
              </a:extLst>
            </p:cNvPr>
            <p:cNvSpPr/>
            <p:nvPr/>
          </p:nvSpPr>
          <p:spPr>
            <a:xfrm>
              <a:off x="6115691" y="1728977"/>
              <a:ext cx="2785884" cy="1828298"/>
            </a:xfrm>
            <a:custGeom>
              <a:avLst/>
              <a:gdLst>
                <a:gd name="connsiteX0" fmla="*/ 0 w 2743248"/>
                <a:gd name="connsiteY0" fmla="*/ 240621 h 2406205"/>
                <a:gd name="connsiteX1" fmla="*/ 240621 w 2743248"/>
                <a:gd name="connsiteY1" fmla="*/ 0 h 2406205"/>
                <a:gd name="connsiteX2" fmla="*/ 2502628 w 2743248"/>
                <a:gd name="connsiteY2" fmla="*/ 0 h 2406205"/>
                <a:gd name="connsiteX3" fmla="*/ 2743249 w 2743248"/>
                <a:gd name="connsiteY3" fmla="*/ 240621 h 2406205"/>
                <a:gd name="connsiteX4" fmla="*/ 2743248 w 2743248"/>
                <a:gd name="connsiteY4" fmla="*/ 2165585 h 2406205"/>
                <a:gd name="connsiteX5" fmla="*/ 2502627 w 2743248"/>
                <a:gd name="connsiteY5" fmla="*/ 2406206 h 2406205"/>
                <a:gd name="connsiteX6" fmla="*/ 240621 w 2743248"/>
                <a:gd name="connsiteY6" fmla="*/ 2406205 h 2406205"/>
                <a:gd name="connsiteX7" fmla="*/ 0 w 2743248"/>
                <a:gd name="connsiteY7" fmla="*/ 2165584 h 2406205"/>
                <a:gd name="connsiteX8" fmla="*/ 0 w 2743248"/>
                <a:gd name="connsiteY8" fmla="*/ 240621 h 240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48" h="2406205">
                  <a:moveTo>
                    <a:pt x="0" y="240621"/>
                  </a:moveTo>
                  <a:cubicBezTo>
                    <a:pt x="0" y="107730"/>
                    <a:pt x="107730" y="0"/>
                    <a:pt x="240621" y="0"/>
                  </a:cubicBezTo>
                  <a:lnTo>
                    <a:pt x="2502628" y="0"/>
                  </a:lnTo>
                  <a:cubicBezTo>
                    <a:pt x="2635519" y="0"/>
                    <a:pt x="2743249" y="107730"/>
                    <a:pt x="2743249" y="240621"/>
                  </a:cubicBezTo>
                  <a:cubicBezTo>
                    <a:pt x="2743249" y="882276"/>
                    <a:pt x="2743248" y="1523930"/>
                    <a:pt x="2743248" y="2165585"/>
                  </a:cubicBezTo>
                  <a:cubicBezTo>
                    <a:pt x="2743248" y="2298476"/>
                    <a:pt x="2635518" y="2406206"/>
                    <a:pt x="2502627" y="2406206"/>
                  </a:cubicBezTo>
                  <a:lnTo>
                    <a:pt x="240621" y="2406205"/>
                  </a:lnTo>
                  <a:cubicBezTo>
                    <a:pt x="107730" y="2406205"/>
                    <a:pt x="0" y="2298475"/>
                    <a:pt x="0" y="2165584"/>
                  </a:cubicBezTo>
                  <a:lnTo>
                    <a:pt x="0" y="240621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1435" tIns="131435" rIns="131435" bIns="131435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Friday: “Refining Your Work” 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Network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 Selection and Comparison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Vector-Borne Disease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research plans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2D5634-44F5-3E43-8F00-1263719A29FF}"/>
                </a:ext>
              </a:extLst>
            </p:cNvPr>
            <p:cNvSpPr/>
            <p:nvPr/>
          </p:nvSpPr>
          <p:spPr>
            <a:xfrm rot="5400000" flipV="1">
              <a:off x="6816486" y="4844603"/>
              <a:ext cx="1121899" cy="42070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A724F5D-9A62-1A46-BD04-F05187F5354F}"/>
                </a:ext>
              </a:extLst>
            </p:cNvPr>
            <p:cNvSpPr/>
            <p:nvPr/>
          </p:nvSpPr>
          <p:spPr>
            <a:xfrm>
              <a:off x="5853406" y="3670551"/>
              <a:ext cx="3059855" cy="1323566"/>
            </a:xfrm>
            <a:custGeom>
              <a:avLst/>
              <a:gdLst>
                <a:gd name="connsiteX0" fmla="*/ 0 w 2615623"/>
                <a:gd name="connsiteY0" fmla="*/ 193785 h 1937852"/>
                <a:gd name="connsiteX1" fmla="*/ 193785 w 2615623"/>
                <a:gd name="connsiteY1" fmla="*/ 0 h 1937852"/>
                <a:gd name="connsiteX2" fmla="*/ 2421838 w 2615623"/>
                <a:gd name="connsiteY2" fmla="*/ 0 h 1937852"/>
                <a:gd name="connsiteX3" fmla="*/ 2615623 w 2615623"/>
                <a:gd name="connsiteY3" fmla="*/ 193785 h 1937852"/>
                <a:gd name="connsiteX4" fmla="*/ 2615623 w 2615623"/>
                <a:gd name="connsiteY4" fmla="*/ 1744067 h 1937852"/>
                <a:gd name="connsiteX5" fmla="*/ 2421838 w 2615623"/>
                <a:gd name="connsiteY5" fmla="*/ 1937852 h 1937852"/>
                <a:gd name="connsiteX6" fmla="*/ 193785 w 2615623"/>
                <a:gd name="connsiteY6" fmla="*/ 1937852 h 1937852"/>
                <a:gd name="connsiteX7" fmla="*/ 0 w 2615623"/>
                <a:gd name="connsiteY7" fmla="*/ 1744067 h 1937852"/>
                <a:gd name="connsiteX8" fmla="*/ 0 w 2615623"/>
                <a:gd name="connsiteY8" fmla="*/ 193785 h 193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5623" h="1937852">
                  <a:moveTo>
                    <a:pt x="0" y="193785"/>
                  </a:moveTo>
                  <a:cubicBezTo>
                    <a:pt x="0" y="86760"/>
                    <a:pt x="86760" y="0"/>
                    <a:pt x="193785" y="0"/>
                  </a:cubicBezTo>
                  <a:lnTo>
                    <a:pt x="2421838" y="0"/>
                  </a:lnTo>
                  <a:cubicBezTo>
                    <a:pt x="2528863" y="0"/>
                    <a:pt x="2615623" y="86760"/>
                    <a:pt x="2615623" y="193785"/>
                  </a:cubicBezTo>
                  <a:lnTo>
                    <a:pt x="2615623" y="1744067"/>
                  </a:lnTo>
                  <a:cubicBezTo>
                    <a:pt x="2615623" y="1851092"/>
                    <a:pt x="2528863" y="1937852"/>
                    <a:pt x="2421838" y="1937852"/>
                  </a:cubicBezTo>
                  <a:lnTo>
                    <a:pt x="193785" y="1937852"/>
                  </a:lnTo>
                  <a:cubicBezTo>
                    <a:pt x="86760" y="1937852"/>
                    <a:pt x="0" y="1851092"/>
                    <a:pt x="0" y="1744067"/>
                  </a:cubicBezTo>
                  <a:lnTo>
                    <a:pt x="0" y="1937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718" tIns="117718" rIns="117718" bIns="117718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Saturday: “Putting it All in Perspective”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Modeling in Practice: The Lifecycle of a Modeling Project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Research snapshots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dirty="0">
                <a:solidFill>
                  <a:srgbClr val="FFFF00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886988-76B8-2648-AC5E-E606AB0965AC}"/>
                </a:ext>
              </a:extLst>
            </p:cNvPr>
            <p:cNvSpPr/>
            <p:nvPr/>
          </p:nvSpPr>
          <p:spPr>
            <a:xfrm>
              <a:off x="5877084" y="5880345"/>
              <a:ext cx="2946461" cy="672206"/>
            </a:xfrm>
            <a:custGeom>
              <a:avLst/>
              <a:gdLst>
                <a:gd name="connsiteX0" fmla="*/ 0 w 2168164"/>
                <a:gd name="connsiteY0" fmla="*/ 81885 h 818852"/>
                <a:gd name="connsiteX1" fmla="*/ 81885 w 2168164"/>
                <a:gd name="connsiteY1" fmla="*/ 0 h 818852"/>
                <a:gd name="connsiteX2" fmla="*/ 2086279 w 2168164"/>
                <a:gd name="connsiteY2" fmla="*/ 0 h 818852"/>
                <a:gd name="connsiteX3" fmla="*/ 2168164 w 2168164"/>
                <a:gd name="connsiteY3" fmla="*/ 81885 h 818852"/>
                <a:gd name="connsiteX4" fmla="*/ 2168164 w 2168164"/>
                <a:gd name="connsiteY4" fmla="*/ 736967 h 818852"/>
                <a:gd name="connsiteX5" fmla="*/ 2086279 w 2168164"/>
                <a:gd name="connsiteY5" fmla="*/ 818852 h 818852"/>
                <a:gd name="connsiteX6" fmla="*/ 81885 w 2168164"/>
                <a:gd name="connsiteY6" fmla="*/ 818852 h 818852"/>
                <a:gd name="connsiteX7" fmla="*/ 0 w 2168164"/>
                <a:gd name="connsiteY7" fmla="*/ 736967 h 818852"/>
                <a:gd name="connsiteX8" fmla="*/ 0 w 2168164"/>
                <a:gd name="connsiteY8" fmla="*/ 81885 h 81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8164" h="818852">
                  <a:moveTo>
                    <a:pt x="0" y="81885"/>
                  </a:moveTo>
                  <a:cubicBezTo>
                    <a:pt x="0" y="36661"/>
                    <a:pt x="36661" y="0"/>
                    <a:pt x="81885" y="0"/>
                  </a:cubicBezTo>
                  <a:lnTo>
                    <a:pt x="2086279" y="0"/>
                  </a:lnTo>
                  <a:cubicBezTo>
                    <a:pt x="2131503" y="0"/>
                    <a:pt x="2168164" y="36661"/>
                    <a:pt x="2168164" y="81885"/>
                  </a:cubicBezTo>
                  <a:lnTo>
                    <a:pt x="2168164" y="736967"/>
                  </a:lnTo>
                  <a:cubicBezTo>
                    <a:pt x="2168164" y="782191"/>
                    <a:pt x="2131503" y="818852"/>
                    <a:pt x="2086279" y="818852"/>
                  </a:cubicBezTo>
                  <a:lnTo>
                    <a:pt x="81885" y="818852"/>
                  </a:lnTo>
                  <a:cubicBezTo>
                    <a:pt x="36661" y="818852"/>
                    <a:pt x="0" y="782191"/>
                    <a:pt x="0" y="736967"/>
                  </a:cubicBezTo>
                  <a:lnTo>
                    <a:pt x="0" y="81885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943" tIns="84943" rIns="84943" bIns="84943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Monday: “Sharing Your Work”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Final student presentations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D82F51C-E8BE-104A-8342-F1F68FB39116}"/>
                </a:ext>
              </a:extLst>
            </p:cNvPr>
            <p:cNvSpPr/>
            <p:nvPr/>
          </p:nvSpPr>
          <p:spPr>
            <a:xfrm>
              <a:off x="2148696" y="3198966"/>
              <a:ext cx="3622378" cy="2488221"/>
            </a:xfrm>
            <a:custGeom>
              <a:avLst/>
              <a:gdLst>
                <a:gd name="connsiteX0" fmla="*/ 0 w 2362534"/>
                <a:gd name="connsiteY0" fmla="*/ 174937 h 1749374"/>
                <a:gd name="connsiteX1" fmla="*/ 174937 w 2362534"/>
                <a:gd name="connsiteY1" fmla="*/ 0 h 1749374"/>
                <a:gd name="connsiteX2" fmla="*/ 2187597 w 2362534"/>
                <a:gd name="connsiteY2" fmla="*/ 0 h 1749374"/>
                <a:gd name="connsiteX3" fmla="*/ 2362534 w 2362534"/>
                <a:gd name="connsiteY3" fmla="*/ 174937 h 1749374"/>
                <a:gd name="connsiteX4" fmla="*/ 2362534 w 2362534"/>
                <a:gd name="connsiteY4" fmla="*/ 1574437 h 1749374"/>
                <a:gd name="connsiteX5" fmla="*/ 2187597 w 2362534"/>
                <a:gd name="connsiteY5" fmla="*/ 1749374 h 1749374"/>
                <a:gd name="connsiteX6" fmla="*/ 174937 w 2362534"/>
                <a:gd name="connsiteY6" fmla="*/ 1749374 h 1749374"/>
                <a:gd name="connsiteX7" fmla="*/ 0 w 2362534"/>
                <a:gd name="connsiteY7" fmla="*/ 1574437 h 1749374"/>
                <a:gd name="connsiteX8" fmla="*/ 0 w 2362534"/>
                <a:gd name="connsiteY8" fmla="*/ 174937 h 1749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2534" h="1749374">
                  <a:moveTo>
                    <a:pt x="0" y="174937"/>
                  </a:moveTo>
                  <a:cubicBezTo>
                    <a:pt x="0" y="78322"/>
                    <a:pt x="78322" y="0"/>
                    <a:pt x="174937" y="0"/>
                  </a:cubicBezTo>
                  <a:lnTo>
                    <a:pt x="2187597" y="0"/>
                  </a:lnTo>
                  <a:cubicBezTo>
                    <a:pt x="2284212" y="0"/>
                    <a:pt x="2362534" y="78322"/>
                    <a:pt x="2362534" y="174937"/>
                  </a:cubicBezTo>
                  <a:lnTo>
                    <a:pt x="2362534" y="1574437"/>
                  </a:lnTo>
                  <a:cubicBezTo>
                    <a:pt x="2362534" y="1671052"/>
                    <a:pt x="2284212" y="1749374"/>
                    <a:pt x="2187597" y="1749374"/>
                  </a:cubicBezTo>
                  <a:lnTo>
                    <a:pt x="174937" y="1749374"/>
                  </a:lnTo>
                  <a:cubicBezTo>
                    <a:pt x="78322" y="1749374"/>
                    <a:pt x="0" y="1671052"/>
                    <a:pt x="0" y="1574437"/>
                  </a:cubicBezTo>
                  <a:lnTo>
                    <a:pt x="0" y="174937"/>
                  </a:lnTo>
                  <a:close/>
                </a:path>
              </a:pathLst>
            </a:custGeom>
            <a:grpFill/>
            <a:ln w="38100"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2197" tIns="112197" rIns="112197" bIns="112197" numCol="1" spcCol="1270" anchor="t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Wednesday: “Thinking About Mechanism”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00FDFF"/>
                  </a:solidFill>
                </a:rPr>
                <a:t>● Intro to Compartmental Models &amp; Differential Equations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8EFA00"/>
                  </a:solidFill>
                </a:rPr>
                <a:t>● Building mechanistic models in 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Defining a model world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Refining research questions for modeling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Discussion of a scientific paper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>
                  <a:solidFill>
                    <a:srgbClr val="FFFF00"/>
                  </a:solidFill>
                </a:rPr>
                <a:t>● Mentor research presentations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8EFA0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40FF"/>
                </a:solidFill>
              </a:rPr>
              <a:t>● Data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00FDFF"/>
                </a:solidFill>
              </a:rPr>
              <a:t>●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FFFF00"/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39403" y="30352"/>
            <a:ext cx="3356980" cy="156723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Saturday: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40FF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8EFA00"/>
                </a:solidFill>
              </a:rPr>
              <a:t>For-loops, Functions, and If-Else Statements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/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/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770F6E-4281-5348-BA8A-CF08C4F557AD}"/>
              </a:ext>
            </a:extLst>
          </p:cNvPr>
          <p:cNvCxnSpPr/>
          <p:nvPr/>
        </p:nvCxnSpPr>
        <p:spPr>
          <a:xfrm flipH="1">
            <a:off x="1645045" y="1585218"/>
            <a:ext cx="57355" cy="238429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40C104A8-BB73-B740-916E-F73080AD3734}"/>
              </a:ext>
            </a:extLst>
          </p:cNvPr>
          <p:cNvSpPr/>
          <p:nvPr/>
        </p:nvSpPr>
        <p:spPr>
          <a:xfrm>
            <a:off x="9335204" y="5341143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427600" y="1747070"/>
            <a:ext cx="1828080" cy="561421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/>
              <a:t>Sunday: Travel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78" y="1454310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 HD:Users:robin:Desktop:PNG:pivotlogo-10.png">
            <a:extLst>
              <a:ext uri="{FF2B5EF4-FFF2-40B4-BE49-F238E27FC236}">
                <a16:creationId xmlns:a16="http://schemas.microsoft.com/office/drawing/2014/main" id="{A0BBD64E-8B0F-284B-B6D7-1CA97737FA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97" y="1126486"/>
            <a:ext cx="2512880" cy="233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336355" y="1463366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78" y="3321564"/>
            <a:ext cx="5218894" cy="1541108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3143599-A071-2240-891D-F2B07592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51" y="5291528"/>
            <a:ext cx="10807700" cy="1628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Lecture </a:t>
            </a:r>
            <a:r>
              <a:rPr lang="en-US" sz="2400" dirty="0"/>
              <a:t>contributions</a:t>
            </a:r>
            <a:r>
              <a:rPr lang="en-US" dirty="0"/>
              <a:t> from:</a:t>
            </a:r>
          </a:p>
          <a:p>
            <a:pPr marL="0" indent="0">
              <a:buNone/>
            </a:pPr>
            <a:r>
              <a:rPr lang="en-US" dirty="0" err="1"/>
              <a:t>Tanjona</a:t>
            </a:r>
            <a:r>
              <a:rPr lang="en-US" dirty="0"/>
              <a:t> </a:t>
            </a:r>
            <a:r>
              <a:rPr lang="en-US" dirty="0" err="1"/>
              <a:t>Ramiadantso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Steve </a:t>
            </a:r>
            <a:r>
              <a:rPr lang="en-US" dirty="0" err="1"/>
              <a:t>Bellan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76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Observations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</p:spTree>
    <p:extLst>
      <p:ext uri="{BB962C8B-B14F-4D97-AF65-F5344CB8AC3E}">
        <p14:creationId xmlns:p14="http://schemas.microsoft.com/office/powerpoint/2010/main" val="2677893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A7943-817D-984B-A335-8BEC23E9B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96" y="3346109"/>
            <a:ext cx="2784835" cy="262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84AD30-7C49-4642-9661-C5C64346082B}"/>
              </a:ext>
            </a:extLst>
          </p:cNvPr>
          <p:cNvSpPr/>
          <p:nvPr/>
        </p:nvSpPr>
        <p:spPr>
          <a:xfrm>
            <a:off x="9337878" y="4243516"/>
            <a:ext cx="1929689" cy="79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603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B8511-1769-1941-8CB5-CB115A5A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51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A4AD9-04CA-5141-8F45-3D4EAC4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54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FF40FF"/>
                </a:solidFill>
              </a:rPr>
              <a:t>data</a:t>
            </a:r>
            <a:r>
              <a:rPr lang="en-US" sz="3600" dirty="0"/>
              <a:t>?</a:t>
            </a:r>
          </a:p>
          <a:p>
            <a:pPr lvl="1"/>
            <a:r>
              <a:rPr lang="en-US" sz="2800" dirty="0"/>
              <a:t>Backbone of science</a:t>
            </a:r>
          </a:p>
          <a:p>
            <a:pPr lvl="1"/>
            <a:r>
              <a:rPr lang="en-US" sz="2800" dirty="0">
                <a:solidFill>
                  <a:srgbClr val="FF40FF"/>
                </a:solidFill>
              </a:rPr>
              <a:t>Evidence</a:t>
            </a:r>
            <a:r>
              <a:rPr lang="en-US" sz="2800" dirty="0"/>
              <a:t> to support a</a:t>
            </a:r>
            <a:r>
              <a:rPr lang="en-US" sz="2800" dirty="0">
                <a:solidFill>
                  <a:srgbClr val="00FDFF"/>
                </a:solidFill>
              </a:rPr>
              <a:t> claim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62CECB-572F-B843-ABB9-E8C9C4AB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5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61F5E-6299-DF44-8A78-E9B71B0A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14068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42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DDBC1-639D-1E44-8A1A-765DEA8A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42204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19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/>
              <a:t>19 = total number of fingers and toes of </a:t>
            </a:r>
            <a:r>
              <a:rPr lang="en-US" dirty="0" err="1"/>
              <a:t>Andry</a:t>
            </a:r>
            <a:r>
              <a:rPr lang="en-US" dirty="0"/>
              <a:t> Rajoelina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0EF64-56E0-FA40-8AB1-848328CE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  <a:p>
            <a:r>
              <a:rPr lang="en-US" dirty="0"/>
              <a:t>19  = total number of fingers and toes</a:t>
            </a:r>
          </a:p>
          <a:p>
            <a:r>
              <a:rPr lang="en-US" dirty="0">
                <a:solidFill>
                  <a:srgbClr val="FFFF00"/>
                </a:solidFill>
              </a:rPr>
              <a:t>19 = total number of fingers and toes of </a:t>
            </a:r>
            <a:r>
              <a:rPr lang="en-US" dirty="0" err="1">
                <a:solidFill>
                  <a:srgbClr val="FFFF00"/>
                </a:solidFill>
              </a:rPr>
              <a:t>Andry</a:t>
            </a:r>
            <a:r>
              <a:rPr lang="en-US" dirty="0">
                <a:solidFill>
                  <a:srgbClr val="FFFF00"/>
                </a:solidFill>
              </a:rPr>
              <a:t> Rajoelina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This is a fact. </a:t>
            </a:r>
            <a:r>
              <a:rPr lang="en-US" dirty="0"/>
              <a:t>It becomes</a:t>
            </a:r>
            <a:r>
              <a:rPr lang="en-US" dirty="0">
                <a:solidFill>
                  <a:srgbClr val="FF40FF"/>
                </a:solidFill>
              </a:rPr>
              <a:t> data</a:t>
            </a:r>
            <a:r>
              <a:rPr lang="en-US" dirty="0"/>
              <a:t> when we use it to support a </a:t>
            </a:r>
            <a:r>
              <a:rPr lang="en-US" dirty="0">
                <a:solidFill>
                  <a:srgbClr val="00FDFF"/>
                </a:solidFill>
              </a:rPr>
              <a:t>claim.</a:t>
            </a:r>
          </a:p>
          <a:p>
            <a:endParaRPr lang="en-US" dirty="0">
              <a:solidFill>
                <a:srgbClr val="00FDFF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FDFF"/>
                </a:solidFill>
              </a:rPr>
              <a:t>There is a negative correlation between the number of years someone has served as president of Madagascar and their total number of fingers and toes.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3CF79-C729-1D42-9B37-4441DA0B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9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CD18B-601C-5F4B-AFB3-7C2153CE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24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BCA61-097E-7D47-A740-5117265D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21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/>
              <a:t>5, 11, 27 = respective # of children belonging to Amy, Christian, &amp; Ben</a:t>
            </a:r>
            <a:r>
              <a:rPr lang="en-US" sz="1500" dirty="0"/>
              <a:t>.</a:t>
            </a:r>
          </a:p>
          <a:p>
            <a:pPr marL="0" indent="0">
              <a:buNone/>
            </a:pPr>
            <a:r>
              <a:rPr lang="en-US" dirty="0"/>
              <a:t> Amy, Christian, &amp; Ben are the names of tenrecs at Duke Lemur Center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871D1-4A1C-ED43-87C9-8BE3B394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FF00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This is a fact.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79523-7C5F-8D45-8217-4EDB3C11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4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40FF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4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This is data to support the claim: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40FF"/>
                </a:solidFill>
              </a:rPr>
              <a:t>Tenrecs have high fecundity rates.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F9DE9-1A7D-E346-B95D-95AEDD69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1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 not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AD67D-017C-214C-B808-CD332F72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5, 11, 27</a:t>
            </a:r>
          </a:p>
          <a:p>
            <a:r>
              <a:rPr lang="en-US" dirty="0"/>
              <a:t>5, 11, 27 = respective # of children belonging to Amy, Christian, &amp; Ben</a:t>
            </a:r>
          </a:p>
          <a:p>
            <a:r>
              <a:rPr lang="en-US" dirty="0">
                <a:solidFill>
                  <a:srgbClr val="FF40FF"/>
                </a:solidFill>
              </a:rPr>
              <a:t>5, 11, 27 = respective # of children belonging to Amy, Christian, &amp; Ben</a:t>
            </a:r>
            <a:r>
              <a:rPr lang="en-US" sz="1500" dirty="0">
                <a:solidFill>
                  <a:srgbClr val="FF40FF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 Amy, Christian, &amp; Ben are the names of tenrecs at Duke Lemur Center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This is data to support the claim: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40FF"/>
                </a:solidFill>
              </a:rPr>
              <a:t>Tenrecs have high fecundity rates.</a:t>
            </a: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40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596C9-A248-4D40-9228-6F99C125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8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371" y="1677157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Backbone of science</a:t>
            </a:r>
          </a:p>
          <a:p>
            <a:pPr lvl="1"/>
            <a:r>
              <a:rPr lang="en-US" sz="3200" dirty="0">
                <a:solidFill>
                  <a:srgbClr val="FF40FF"/>
                </a:solidFill>
              </a:rPr>
              <a:t>Evidence</a:t>
            </a:r>
            <a:r>
              <a:rPr lang="en-US" sz="3200" dirty="0"/>
              <a:t> to support a</a:t>
            </a:r>
            <a:r>
              <a:rPr lang="en-US" sz="3200" dirty="0">
                <a:solidFill>
                  <a:srgbClr val="00FDFF"/>
                </a:solidFill>
              </a:rPr>
              <a:t> claim</a:t>
            </a:r>
          </a:p>
          <a:p>
            <a:pPr lvl="1"/>
            <a:r>
              <a:rPr lang="en-US" sz="3200" dirty="0"/>
              <a:t>A relationship between at least two variables</a:t>
            </a:r>
          </a:p>
          <a:p>
            <a:pPr lvl="2"/>
            <a:r>
              <a:rPr lang="en-US" sz="2600" dirty="0"/>
              <a:t>x: explanatory, control, driver, independent variable(s)</a:t>
            </a:r>
          </a:p>
          <a:p>
            <a:pPr lvl="2"/>
            <a:r>
              <a:rPr lang="en-US" sz="2600" dirty="0"/>
              <a:t>y: response, dependent variable(s) </a:t>
            </a:r>
          </a:p>
          <a:p>
            <a:pPr lvl="1"/>
            <a:r>
              <a:rPr lang="en-US" sz="3200" dirty="0"/>
              <a:t>x and y should be clearly defined </a:t>
            </a:r>
          </a:p>
          <a:p>
            <a:pPr lvl="2"/>
            <a:r>
              <a:rPr lang="en-US" sz="2800" dirty="0"/>
              <a:t>with respect to the</a:t>
            </a:r>
            <a:r>
              <a:rPr lang="en-US" sz="2800" b="1" dirty="0">
                <a:solidFill>
                  <a:srgbClr val="FFFF00"/>
                </a:solidFill>
              </a:rPr>
              <a:t> question!</a:t>
            </a:r>
          </a:p>
          <a:p>
            <a:pPr lvl="2"/>
            <a:endParaRPr lang="en-US" sz="2600" dirty="0"/>
          </a:p>
          <a:p>
            <a:pPr lvl="2"/>
            <a:endParaRPr lang="en-US" sz="2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D83EAC-12B1-AF4A-8407-3D344629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01" y="528197"/>
            <a:ext cx="10515600" cy="1325563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65182-7C57-E145-9C9C-A0127BB7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7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87075"/>
              </p:ext>
            </p:extLst>
          </p:nvPr>
        </p:nvGraphicFramePr>
        <p:xfrm>
          <a:off x="1994646" y="1367130"/>
          <a:ext cx="8256495" cy="4750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52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2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31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Observational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Experimental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FF40FF"/>
                          </a:solidFill>
                        </a:rPr>
                        <a:t>Simulated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35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</a:t>
                      </a:r>
                      <a:r>
                        <a:rPr lang="en-US" baseline="0" dirty="0"/>
                        <a:t> Just measure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Interfere</a:t>
                      </a:r>
                      <a:r>
                        <a:rPr lang="en-US" baseline="0" dirty="0"/>
                        <a:t> with x or the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- Create</a:t>
                      </a:r>
                      <a:r>
                        <a:rPr lang="en-US" baseline="0" dirty="0"/>
                        <a:t> a relationship between x and y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1" t="6667" r="14558" b="9804"/>
          <a:stretch/>
        </p:blipFill>
        <p:spPr>
          <a:xfrm>
            <a:off x="2152650" y="2271725"/>
            <a:ext cx="1622738" cy="1694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/>
          <a:stretch/>
        </p:blipFill>
        <p:spPr>
          <a:xfrm>
            <a:off x="2244510" y="4233314"/>
            <a:ext cx="1439019" cy="1617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928" y="2914241"/>
            <a:ext cx="2708777" cy="2103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73" y="3118888"/>
            <a:ext cx="2611735" cy="17759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374776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77280" y="1367130"/>
            <a:ext cx="0" cy="4483193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>
            <a:off x="4523753" y="3360718"/>
            <a:ext cx="463924" cy="5443134"/>
          </a:xfrm>
          <a:prstGeom prst="leftBrac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82554" y="6349145"/>
            <a:ext cx="154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40FF"/>
                </a:solidFill>
              </a:rPr>
              <a:t>Empirical data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Sources of x and 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572A2-E413-AC47-AF88-38D4617C4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6C29F3-2ED7-0746-854E-E920A02B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CB019-B3C0-A746-9FCA-946BCF7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7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07DF2-AB84-914A-A499-D93B43F1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93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3B929-C871-014C-8753-E99CD495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F3E79E5A-32A4-C949-B290-A2F4949FF727}"/>
              </a:ext>
            </a:extLst>
          </p:cNvPr>
          <p:cNvSpPr txBox="1">
            <a:spLocks/>
          </p:cNvSpPr>
          <p:nvPr/>
        </p:nvSpPr>
        <p:spPr>
          <a:xfrm>
            <a:off x="623898" y="295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Types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466210-AEAB-6243-AEF9-06EEE1E20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Numerical</a:t>
            </a:r>
          </a:p>
          <a:p>
            <a:r>
              <a:rPr lang="en-US" dirty="0"/>
              <a:t>A variable is numerical when you can transform it with mathematical operation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Integer, real number, multi-dimensional number</a:t>
            </a:r>
          </a:p>
          <a:p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DB8A17B-901A-6743-AC43-D51B55F0C494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Categorical</a:t>
            </a:r>
          </a:p>
          <a:p>
            <a:r>
              <a:rPr lang="en-US" dirty="0"/>
              <a:t>A variable is categorical when it is not numerical but a categorical can be numerical?</a:t>
            </a:r>
          </a:p>
          <a:p>
            <a:r>
              <a:rPr lang="en-US" dirty="0">
                <a:solidFill>
                  <a:schemeClr val="accent2"/>
                </a:solidFill>
              </a:rPr>
              <a:t>Examples:</a:t>
            </a:r>
            <a:endParaRPr lang="en-US" dirty="0"/>
          </a:p>
          <a:p>
            <a:r>
              <a:rPr lang="en-US" dirty="0"/>
              <a:t>Colors, (blood) types, species name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CA5D1-6B0A-8E4E-9C86-34221A1A1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DF3D8-F419-8149-8F38-D06A4CABA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32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4D584-5BCE-8647-AA3F-7A3A3B2C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4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D6559-D309-FD48-8569-A7E7FFB2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24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3693-FD23-9142-AC11-06A5CBEC3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14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E6A-7EE0-A549-8BD6-B0CED141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47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750B4-F2DE-5E4C-9750-8DF7191A3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3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004F7-B666-D04B-BC3F-36E8DD2D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17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: Things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Impossible, </a:t>
            </a:r>
            <a:r>
              <a:rPr lang="en-US" dirty="0">
                <a:solidFill>
                  <a:schemeClr val="accent2"/>
                </a:solidFill>
              </a:rPr>
              <a:t>example?</a:t>
            </a:r>
          </a:p>
          <a:p>
            <a:pPr lvl="1"/>
            <a:r>
              <a:rPr lang="en-US" dirty="0"/>
              <a:t>Theoretically possible but practically unfeasible, </a:t>
            </a:r>
            <a:r>
              <a:rPr lang="en-US" dirty="0">
                <a:solidFill>
                  <a:schemeClr val="accent2"/>
                </a:solidFill>
              </a:rPr>
              <a:t>examples?</a:t>
            </a:r>
          </a:p>
          <a:p>
            <a:r>
              <a:rPr lang="en-US" dirty="0"/>
              <a:t>Data quality and quantity</a:t>
            </a:r>
          </a:p>
          <a:p>
            <a:pPr lvl="1"/>
            <a:r>
              <a:rPr lang="en-US" dirty="0"/>
              <a:t>In practice there is always a trade-off</a:t>
            </a:r>
          </a:p>
          <a:p>
            <a:pPr lvl="2"/>
            <a:r>
              <a:rPr lang="en-US" dirty="0"/>
              <a:t>Example: monetary cost, human effort  -&gt; power analysis,  sampling design etc.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Measurement errors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Examples?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816BC-638C-CA40-8959-3883CDFD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931" y="0"/>
            <a:ext cx="1468069" cy="14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53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8D31-85EF-C042-A9FE-22983EF5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05341-80AC-B74B-8F9C-E64214E89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57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5758-7790-E143-B9C0-30A4A38B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524" y="580505"/>
            <a:ext cx="2602786" cy="254651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D538414-ACD2-964A-B423-7D7028392317}"/>
              </a:ext>
            </a:extLst>
          </p:cNvPr>
          <p:cNvGrpSpPr/>
          <p:nvPr/>
        </p:nvGrpSpPr>
        <p:grpSpPr>
          <a:xfrm>
            <a:off x="8914796" y="3346109"/>
            <a:ext cx="2784835" cy="2626114"/>
            <a:chOff x="8914796" y="3346109"/>
            <a:chExt cx="2784835" cy="26261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2A7943-817D-984B-A335-8BEC23E9B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84AD30-7C49-4642-9661-C5C64346082B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142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Data</a:t>
            </a:r>
            <a:r>
              <a:rPr lang="en-US" dirty="0"/>
              <a:t> vs. </a:t>
            </a:r>
            <a:r>
              <a:rPr lang="en-US" dirty="0">
                <a:solidFill>
                  <a:srgbClr val="00FDFF"/>
                </a:solidFill>
              </a:rPr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1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What is a </a:t>
            </a:r>
            <a:r>
              <a:rPr lang="en-US" sz="3600" dirty="0">
                <a:solidFill>
                  <a:srgbClr val="00FDFF"/>
                </a:solidFill>
              </a:rPr>
              <a:t>model</a:t>
            </a:r>
            <a:r>
              <a:rPr lang="en-US" sz="3600" dirty="0"/>
              <a:t>?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01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science?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EA45D-4B3D-0B4C-970B-93DB2E34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40FF"/>
                </a:solidFill>
              </a:rPr>
              <a:t>systematic observation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of natural events and conditions in order to </a:t>
            </a:r>
            <a:r>
              <a:rPr lang="en-US" dirty="0">
                <a:solidFill>
                  <a:srgbClr val="FFFF00"/>
                </a:solidFill>
              </a:rPr>
              <a:t>discover facts</a:t>
            </a:r>
            <a:r>
              <a:rPr lang="en-US" dirty="0">
                <a:solidFill>
                  <a:srgbClr val="FFFFFF"/>
                </a:solidFill>
              </a:rPr>
              <a:t> about them and to </a:t>
            </a:r>
            <a:r>
              <a:rPr lang="en-US" dirty="0">
                <a:solidFill>
                  <a:srgbClr val="00FDFF"/>
                </a:solidFill>
              </a:rPr>
              <a:t>formulate laws and principles </a:t>
            </a:r>
            <a:r>
              <a:rPr lang="en-US" dirty="0">
                <a:solidFill>
                  <a:srgbClr val="FFFFFF"/>
                </a:solidFill>
              </a:rPr>
              <a:t>based on these facts.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– </a:t>
            </a:r>
            <a:r>
              <a:rPr lang="en-US" sz="2400" i="1" dirty="0">
                <a:solidFill>
                  <a:srgbClr val="FFFFFF"/>
                </a:solidFill>
              </a:rPr>
              <a:t>Academic Press Dictionary of Science &amp; Technology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972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FDFF"/>
                </a:solidFill>
              </a:rPr>
              <a:t>Laws and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A theory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declaration</a:t>
            </a:r>
            <a:r>
              <a:rPr lang="en-US" dirty="0"/>
              <a:t> to explain a phenomenon</a:t>
            </a:r>
          </a:p>
          <a:p>
            <a:pPr lvl="1"/>
            <a:r>
              <a:rPr lang="en-US" dirty="0"/>
              <a:t>Logical and falsifiable</a:t>
            </a:r>
          </a:p>
          <a:p>
            <a:r>
              <a:rPr lang="en-US" dirty="0">
                <a:solidFill>
                  <a:srgbClr val="00FDFF"/>
                </a:solidFill>
              </a:rPr>
              <a:t>A model </a:t>
            </a:r>
            <a:r>
              <a:rPr lang="en-US" dirty="0"/>
              <a:t>= an </a:t>
            </a:r>
            <a:r>
              <a:rPr lang="en-US" dirty="0">
                <a:solidFill>
                  <a:srgbClr val="00FDFF"/>
                </a:solidFill>
              </a:rPr>
              <a:t>abstract representation </a:t>
            </a:r>
            <a:r>
              <a:rPr lang="en-US" dirty="0"/>
              <a:t>of a phenomenon</a:t>
            </a:r>
          </a:p>
          <a:p>
            <a:r>
              <a:rPr lang="en-US" dirty="0">
                <a:solidFill>
                  <a:srgbClr val="00FDFF"/>
                </a:solidFill>
              </a:rPr>
              <a:t>A hypothesis </a:t>
            </a:r>
            <a:r>
              <a:rPr lang="en-US" dirty="0"/>
              <a:t>= a </a:t>
            </a:r>
            <a:r>
              <a:rPr lang="en-US" dirty="0">
                <a:solidFill>
                  <a:srgbClr val="00FDFF"/>
                </a:solidFill>
              </a:rPr>
              <a:t>testable declaration </a:t>
            </a:r>
            <a:r>
              <a:rPr lang="en-US" dirty="0"/>
              <a:t>that is derived from a theory</a:t>
            </a:r>
          </a:p>
          <a:p>
            <a:endParaRPr lang="en-US" sz="3600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9F944-F9FB-8943-90C7-332947819266}"/>
              </a:ext>
            </a:extLst>
          </p:cNvPr>
          <p:cNvGrpSpPr/>
          <p:nvPr/>
        </p:nvGrpSpPr>
        <p:grpSpPr>
          <a:xfrm>
            <a:off x="10213144" y="17439"/>
            <a:ext cx="1978856" cy="1808186"/>
            <a:chOff x="8914796" y="3346109"/>
            <a:chExt cx="2784835" cy="2626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F5042-5484-E345-AB03-AE13C106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4796" y="3346109"/>
              <a:ext cx="2784835" cy="262611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24FDA9-F0CA-704B-93EC-0B5864B0FCB6}"/>
                </a:ext>
              </a:extLst>
            </p:cNvPr>
            <p:cNvSpPr/>
            <p:nvPr/>
          </p:nvSpPr>
          <p:spPr>
            <a:xfrm>
              <a:off x="9337878" y="4243516"/>
              <a:ext cx="1929689" cy="7935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/>
                <a:t>Models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74AEA8-0DAA-3542-B357-9DC65878F06C}"/>
              </a:ext>
            </a:extLst>
          </p:cNvPr>
          <p:cNvSpPr txBox="1">
            <a:spLocks/>
          </p:cNvSpPr>
          <p:nvPr/>
        </p:nvSpPr>
        <p:spPr>
          <a:xfrm>
            <a:off x="568570" y="34973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17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255" y="1600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Theory				</a:t>
            </a:r>
            <a:r>
              <a:rPr lang="en-US" dirty="0">
                <a:solidFill>
                  <a:srgbClr val="00FDFF"/>
                </a:solidFill>
              </a:rPr>
              <a:t>General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				</a:t>
            </a:r>
            <a:r>
              <a:rPr lang="en-US" dirty="0">
                <a:solidFill>
                  <a:srgbClr val="00FDFF"/>
                </a:solidFill>
              </a:rPr>
              <a:t>Specific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6613" y="274638"/>
            <a:ext cx="10194972" cy="1143000"/>
          </a:xfrm>
        </p:spPr>
        <p:txBody>
          <a:bodyPr>
            <a:normAutofit/>
          </a:bodyPr>
          <a:lstStyle/>
          <a:p>
            <a:r>
              <a:rPr lang="en-US" sz="3800" dirty="0"/>
              <a:t>Theory, Models, Hypotheses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FA0F8FB-74DA-9B49-BDAD-AB12C0928851}"/>
              </a:ext>
            </a:extLst>
          </p:cNvPr>
          <p:cNvCxnSpPr/>
          <p:nvPr/>
        </p:nvCxnSpPr>
        <p:spPr>
          <a:xfrm rot="5400000">
            <a:off x="4499424" y="3359347"/>
            <a:ext cx="3530991" cy="12700"/>
          </a:xfrm>
          <a:prstGeom prst="bentConnector3">
            <a:avLst/>
          </a:prstGeom>
          <a:ln w="69850">
            <a:solidFill>
              <a:srgbClr val="00FD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6610BFF-0C43-134D-BC09-A3F96E4B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3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FDFF"/>
                </a:solidFill>
              </a:rPr>
              <a:t>Models</a:t>
            </a:r>
            <a:r>
              <a:rPr lang="en-US" dirty="0"/>
              <a:t>: many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r="2469" b="-3"/>
          <a:stretch/>
        </p:blipFill>
        <p:spPr>
          <a:xfrm>
            <a:off x="7972940" y="1810923"/>
            <a:ext cx="2418889" cy="175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5" r="1" b="38565"/>
          <a:stretch/>
        </p:blipFill>
        <p:spPr>
          <a:xfrm>
            <a:off x="2031632" y="1810923"/>
            <a:ext cx="2235568" cy="1887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" r="-2" b="-2"/>
          <a:stretch/>
        </p:blipFill>
        <p:spPr>
          <a:xfrm>
            <a:off x="4879852" y="1810922"/>
            <a:ext cx="2589535" cy="188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657"/>
          <a:stretch/>
        </p:blipFill>
        <p:spPr>
          <a:xfrm>
            <a:off x="2031632" y="4261641"/>
            <a:ext cx="2235568" cy="1885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53" y="4261640"/>
            <a:ext cx="2318807" cy="2225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659" y="4133509"/>
            <a:ext cx="2707033" cy="21077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40107" y="15186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50870" y="3970362"/>
            <a:ext cx="20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Ecology </a:t>
            </a:r>
            <a:r>
              <a:rPr lang="en-US"/>
              <a:t>&amp; Evolution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2256" y="14908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9689" y="1479338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94139" y="3948843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Climate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79928" y="3857837"/>
            <a:ext cx="103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7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6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2019, Florida, USA</a:t>
            </a:r>
          </a:p>
          <a:p>
            <a:pPr marL="0" indent="0">
              <a:buNone/>
            </a:pPr>
            <a:endParaRPr lang="en-US" sz="2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1AABA-A3E4-E042-B00B-C62DD22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21" y="4152697"/>
            <a:ext cx="2700203" cy="2025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A41D0-2468-3F4A-B7F4-207B98427801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F0B319-E737-5A4D-B4F1-B4B0BB7EF636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Dr. Steve </a:t>
            </a:r>
            <a:r>
              <a:rPr lang="en-US" sz="1800" dirty="0" err="1">
                <a:solidFill>
                  <a:srgbClr val="FFFF00"/>
                </a:solidFill>
              </a:rPr>
              <a:t>Bellan</a:t>
            </a:r>
            <a:endParaRPr lang="en-US" sz="18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868977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525963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135DFB-512F-3F4E-A614-BE486D88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42" y="2926078"/>
            <a:ext cx="3514255" cy="378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6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32" y="950407"/>
            <a:ext cx="9420361" cy="4818626"/>
          </a:xfrm>
        </p:spPr>
        <p:txBody>
          <a:bodyPr>
            <a:normAutofit/>
          </a:bodyPr>
          <a:lstStyle/>
          <a:p>
            <a:r>
              <a:rPr lang="en-US" sz="3600" dirty="0"/>
              <a:t>When you make a </a:t>
            </a:r>
            <a:r>
              <a:rPr lang="en-US" sz="3600" dirty="0">
                <a:solidFill>
                  <a:srgbClr val="00FDFF"/>
                </a:solidFill>
              </a:rPr>
              <a:t>model,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you include the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>
                <a:solidFill>
                  <a:srgbClr val="00FDFF"/>
                </a:solidFill>
              </a:rPr>
              <a:t>elements that you feel are most important</a:t>
            </a:r>
            <a:r>
              <a:rPr lang="en-US" sz="3600" dirty="0">
                <a:solidFill>
                  <a:srgbClr val="FFFF00"/>
                </a:solidFill>
              </a:rPr>
              <a:t> 	</a:t>
            </a:r>
            <a:r>
              <a:rPr lang="en-US" sz="3600" dirty="0"/>
              <a:t>to explain a phenomenon.</a:t>
            </a:r>
            <a:endParaRPr lang="en-US" sz="3600" dirty="0">
              <a:solidFill>
                <a:srgbClr val="FFFF00"/>
              </a:solidFill>
            </a:endParaRPr>
          </a:p>
          <a:p>
            <a:r>
              <a:rPr lang="en-US" sz="3600" dirty="0"/>
              <a:t>Generally, we try to make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FF00"/>
                </a:solidFill>
              </a:rPr>
              <a:t>	</a:t>
            </a:r>
            <a:r>
              <a:rPr lang="en-US" sz="3600" dirty="0"/>
              <a:t>that can reproduce real-world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>
                <a:solidFill>
                  <a:srgbClr val="00FDFF"/>
                </a:solidFill>
              </a:rPr>
              <a:t>data</a:t>
            </a:r>
          </a:p>
          <a:p>
            <a:r>
              <a:rPr lang="en-US" sz="3600" dirty="0"/>
              <a:t>In E</a:t>
            </a:r>
            <a:r>
              <a:rPr lang="en-US" sz="3600" baseline="30000" dirty="0"/>
              <a:t>2</a:t>
            </a:r>
            <a:r>
              <a:rPr lang="en-US" sz="3600" dirty="0"/>
              <a:t>M</a:t>
            </a:r>
            <a:r>
              <a:rPr lang="en-US" sz="3600" baseline="30000" dirty="0"/>
              <a:t>2</a:t>
            </a:r>
            <a:r>
              <a:rPr lang="en-US" sz="3600" dirty="0"/>
              <a:t>, we distinguish between </a:t>
            </a:r>
            <a:r>
              <a:rPr lang="en-US" sz="3600" dirty="0">
                <a:solidFill>
                  <a:srgbClr val="FFFF00"/>
                </a:solidFill>
              </a:rPr>
              <a:t>statistical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FFFF00"/>
                </a:solidFill>
              </a:rPr>
              <a:t>	mechanistic </a:t>
            </a:r>
            <a:r>
              <a:rPr lang="en-US" sz="3600" dirty="0">
                <a:solidFill>
                  <a:srgbClr val="00FDFF"/>
                </a:solidFill>
              </a:rPr>
              <a:t>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C18EC-C71C-A546-97F4-6563CC52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6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1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1273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9310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48885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rigorously assess the strength of relationship between x and y (describe </a:t>
            </a:r>
            <a:r>
              <a:rPr lang="en-US" sz="3200" dirty="0">
                <a:solidFill>
                  <a:srgbClr val="FFFF00"/>
                </a:solidFill>
              </a:rPr>
              <a:t>patterns</a:t>
            </a:r>
            <a:r>
              <a:rPr lang="en-US" sz="3200" dirty="0"/>
              <a:t>)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Statistical models can demonstrate correlations.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 (required!!!)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hypothesis with appropriate statistical tools</a:t>
            </a:r>
          </a:p>
          <a:p>
            <a:pPr lvl="2"/>
            <a:r>
              <a:rPr lang="en-US" sz="1600" dirty="0"/>
              <a:t>t-test, Chi-square, ANOVA</a:t>
            </a:r>
          </a:p>
          <a:p>
            <a:pPr lvl="2"/>
            <a:r>
              <a:rPr lang="en-US" sz="1600" dirty="0"/>
              <a:t>Ordination (PCA)</a:t>
            </a:r>
          </a:p>
          <a:p>
            <a:pPr lvl="2"/>
            <a:r>
              <a:rPr lang="en-US" sz="1600" dirty="0"/>
              <a:t>Regression (LM, GLM, GLMM, GAM)</a:t>
            </a:r>
          </a:p>
          <a:p>
            <a:pPr marL="457200" lvl="1" indent="0">
              <a:buNone/>
            </a:pPr>
            <a:endParaRPr lang="en-US" sz="20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48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007" y="365125"/>
            <a:ext cx="110877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59" y="2031061"/>
            <a:ext cx="5397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9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</p:spTree>
    <p:extLst>
      <p:ext uri="{BB962C8B-B14F-4D97-AF65-F5344CB8AC3E}">
        <p14:creationId xmlns:p14="http://schemas.microsoft.com/office/powerpoint/2010/main" val="1839228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85" y="1825625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5815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972327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50" y="2038374"/>
            <a:ext cx="5397500" cy="431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1518DD-CE04-0E42-B1F4-FCA905BC1B43}"/>
              </a:ext>
            </a:extLst>
          </p:cNvPr>
          <p:cNvSpPr txBox="1">
            <a:spLocks/>
          </p:cNvSpPr>
          <p:nvPr/>
        </p:nvSpPr>
        <p:spPr>
          <a:xfrm>
            <a:off x="266007" y="1843088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7FEC3A-09EF-4A4A-9E85-D5E0EBB3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2767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/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08E684-29AB-CF42-9026-E8B9E72C1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3481265"/>
                <a:ext cx="2111434" cy="5386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A8F4855-1EE0-6944-A89F-9763F5AFECA4}"/>
              </a:ext>
            </a:extLst>
          </p:cNvPr>
          <p:cNvSpPr txBox="1"/>
          <p:nvPr/>
        </p:nvSpPr>
        <p:spPr>
          <a:xfrm>
            <a:off x="560362" y="3941441"/>
            <a:ext cx="2376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BF70D3-3862-AD47-B48D-FC3D40A5AB80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400093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9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9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49" y="3492751"/>
                <a:ext cx="2111434" cy="53860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9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.372 </m:t>
                      </m:r>
                      <m:r>
                        <m:rPr>
                          <m:sty m:val="p"/>
                        </m:rPr>
                        <a:rPr lang="en-US" sz="2900" b="0" i="0" smtClean="0">
                          <a:latin typeface="Cambria Math" panose="02040503050406030204" pitchFamily="18" charset="0"/>
                        </a:rPr>
                        <m:t>million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57" y="4594105"/>
                <a:ext cx="3075709" cy="538609"/>
              </a:xfrm>
              <a:prstGeom prst="rect">
                <a:avLst/>
              </a:prstGeom>
              <a:blipFill>
                <a:blip r:embed="rId4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= .003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32714"/>
                <a:ext cx="2749382" cy="538609"/>
              </a:xfrm>
              <a:prstGeom prst="rect">
                <a:avLst/>
              </a:prstGeom>
              <a:blipFill>
                <a:blip r:embed="rId5"/>
                <a:stretch>
                  <a:fillRect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D44E280-F4B9-F541-84B2-1D18B6CE641D}"/>
              </a:ext>
            </a:extLst>
          </p:cNvPr>
          <p:cNvGrpSpPr/>
          <p:nvPr/>
        </p:nvGrpSpPr>
        <p:grpSpPr>
          <a:xfrm>
            <a:off x="4061574" y="1932305"/>
            <a:ext cx="5454996" cy="4318000"/>
            <a:chOff x="3909174" y="1825625"/>
            <a:chExt cx="5454996" cy="431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200967-0B8F-AC46-BD10-1DF979D8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9174" y="1825625"/>
              <a:ext cx="5397500" cy="431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/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baseline="30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 .96</m:t>
                        </m:r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65A7876-4F85-F045-990E-70DA22160D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225" y="5055527"/>
                  <a:ext cx="1650945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CF525F-17B4-2A45-9CFB-8B0F98CB179B}"/>
                </a:ext>
              </a:extLst>
            </p:cNvPr>
            <p:cNvSpPr txBox="1"/>
            <p:nvPr/>
          </p:nvSpPr>
          <p:spPr>
            <a:xfrm>
              <a:off x="5610397" y="1894365"/>
              <a:ext cx="2376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Linear Regression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546C8-B3C3-174B-833D-B1A2B0B1B56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A759F7-AC43-C54E-B395-A3B40105D76B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with time</a:t>
            </a:r>
          </a:p>
          <a:p>
            <a:pPr marL="0" indent="0">
              <a:buNone/>
            </a:pPr>
            <a:r>
              <a:rPr lang="en-US" dirty="0"/>
              <a:t>3. Statistical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67038BA-A4B4-B743-AA88-593E7CC3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365125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1838899-24FA-7543-98BC-A3CBEFE52DB4}"/>
              </a:ext>
            </a:extLst>
          </p:cNvPr>
          <p:cNvSpPr txBox="1">
            <a:spLocks/>
          </p:cNvSpPr>
          <p:nvPr/>
        </p:nvSpPr>
        <p:spPr>
          <a:xfrm>
            <a:off x="4078250" y="153981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10288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/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/>
                        <m:t>𝑦</m:t>
                      </m:r>
                      <m:r>
                        <a:rPr lang="en-US" sz="2900" i="1"/>
                        <m:t>=</m:t>
                      </m:r>
                      <m:sSup>
                        <m:sSupPr>
                          <m:ctrlPr>
                            <a:rPr lang="en-US" sz="2900" i="1"/>
                          </m:ctrlPr>
                        </m:sSupPr>
                        <m:e>
                          <m:r>
                            <a:rPr lang="en-US" sz="2900" i="1"/>
                            <m:t>𝑒</m:t>
                          </m:r>
                        </m:e>
                        <m:sup>
                          <m:r>
                            <a:rPr lang="en-US" sz="2900" i="1"/>
                            <m:t>𝑚𝑥</m:t>
                          </m:r>
                          <m:r>
                            <a:rPr lang="en-US" sz="2900" i="1"/>
                            <m:t>+</m:t>
                          </m:r>
                          <m:r>
                            <a:rPr lang="en-US" sz="2900" i="1"/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03743-E43D-F643-8952-EC2E147CE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10" y="2603701"/>
                <a:ext cx="3009634" cy="555217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/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9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i="1">
                        <a:latin typeface="Cambria Math" panose="02040503050406030204" pitchFamily="18" charset="0"/>
                      </a:rPr>
                      <m:t>0.029</m:t>
                    </m:r>
                  </m:oMath>
                </a14:m>
                <a:r>
                  <a:rPr lang="en-US" sz="2900" dirty="0"/>
                  <a:t> mil.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4ED600-5AA7-0A4C-93F1-AD5D0FF8B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0" y="3810138"/>
                <a:ext cx="3823856" cy="538609"/>
              </a:xfrm>
              <a:prstGeom prst="rect">
                <a:avLst/>
              </a:prstGeom>
              <a:blipFill>
                <a:blip r:embed="rId4"/>
                <a:stretch>
                  <a:fillRect t="-1428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/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900" b="0" i="1" smtClean="0">
                          <a:latin typeface="Cambria Math" panose="02040503050406030204" pitchFamily="18" charset="0"/>
                        </a:rPr>
                        <m:t>&lt;.001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C8913D-033C-7A42-B17E-6E7BE9716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8148" y="4429368"/>
                <a:ext cx="3075709" cy="538609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EAA6AC-30B4-B940-A30C-73C4B602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511" y="1825625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/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.99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816846-E8BE-514D-A071-053B13BA0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225" y="5055527"/>
                <a:ext cx="1650945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850A4E-3B3D-974C-80E5-ABF696281B0A}"/>
              </a:ext>
            </a:extLst>
          </p:cNvPr>
          <p:cNvSpPr txBox="1"/>
          <p:nvPr/>
        </p:nvSpPr>
        <p:spPr>
          <a:xfrm>
            <a:off x="5063628" y="1883914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6FF"/>
                </a:solidFill>
              </a:rPr>
              <a:t>Exponential Regression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65BB5-C7CB-374C-BA8D-E8C51CD121EC}"/>
              </a:ext>
            </a:extLst>
          </p:cNvPr>
          <p:cNvSpPr/>
          <p:nvPr/>
        </p:nvSpPr>
        <p:spPr>
          <a:xfrm>
            <a:off x="2295120" y="6264422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504740-25BB-F040-AE0C-E2B5C2545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0" y="240421"/>
            <a:ext cx="10173393" cy="1325563"/>
          </a:xfrm>
        </p:spPr>
        <p:txBody>
          <a:bodyPr>
            <a:normAutofit/>
          </a:bodyPr>
          <a:lstStyle/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the trajectory of Malagasy population size through time?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594941-35C7-7944-BB7E-600750182172}"/>
              </a:ext>
            </a:extLst>
          </p:cNvPr>
          <p:cNvSpPr txBox="1">
            <a:spLocks/>
          </p:cNvSpPr>
          <p:nvPr/>
        </p:nvSpPr>
        <p:spPr>
          <a:xfrm>
            <a:off x="171800" y="1801886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7. Adapt your model and re-evaluate: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69E27-6628-8B40-B076-3786BD6E1EB4}"/>
              </a:ext>
            </a:extLst>
          </p:cNvPr>
          <p:cNvSpPr txBox="1"/>
          <p:nvPr/>
        </p:nvSpPr>
        <p:spPr>
          <a:xfrm>
            <a:off x="266000" y="3158918"/>
            <a:ext cx="31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Exponential Regression</a:t>
            </a:r>
          </a:p>
        </p:txBody>
      </p:sp>
    </p:spTree>
    <p:extLst>
      <p:ext uri="{BB962C8B-B14F-4D97-AF65-F5344CB8AC3E}">
        <p14:creationId xmlns:p14="http://schemas.microsoft.com/office/powerpoint/2010/main" val="3000951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4545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60090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-156887"/>
            <a:ext cx="10515600" cy="1325563"/>
          </a:xfrm>
        </p:spPr>
        <p:txBody>
          <a:bodyPr/>
          <a:lstStyle/>
          <a:p>
            <a:r>
              <a:rPr lang="en-US" dirty="0"/>
              <a:t>Statistical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models and tests are based on specific assumptions </a:t>
            </a:r>
          </a:p>
          <a:p>
            <a:pPr lvl="1"/>
            <a:r>
              <a:rPr lang="en-US" dirty="0"/>
              <a:t>data normally distributed</a:t>
            </a:r>
          </a:p>
          <a:p>
            <a:pPr lvl="1"/>
            <a:r>
              <a:rPr lang="en-US" dirty="0"/>
              <a:t>y and y independent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Assessing a model means you need to make sure the assumptions are not violated. </a:t>
            </a:r>
          </a:p>
          <a:p>
            <a:r>
              <a:rPr lang="en-US" dirty="0"/>
              <a:t>There are so many statistical models</a:t>
            </a:r>
            <a:r>
              <a:rPr lang="mr-IN" dirty="0"/>
              <a:t>…</a:t>
            </a:r>
            <a:endParaRPr lang="en-US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63BBB-3170-8145-B0A6-D4A568F8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36" y="4001294"/>
            <a:ext cx="4437529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72" y="258750"/>
            <a:ext cx="10515600" cy="1325563"/>
          </a:xfrm>
        </p:spPr>
        <p:txBody>
          <a:bodyPr/>
          <a:lstStyle/>
          <a:p>
            <a:r>
              <a:rPr lang="en-US" dirty="0"/>
              <a:t>Statistical vs. Mathematical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227" y="1527486"/>
            <a:ext cx="7886700" cy="40658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The choice depends on the research question!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8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0"/>
            <a:ext cx="10515600" cy="1325563"/>
          </a:xfrm>
        </p:spPr>
        <p:txBody>
          <a:bodyPr/>
          <a:lstStyle/>
          <a:p>
            <a:r>
              <a:rPr lang="en-US" dirty="0"/>
              <a:t>Mechanistic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330CA-D8A8-0B49-B121-33EB6C1978CF}"/>
              </a:ext>
            </a:extLst>
          </p:cNvPr>
          <p:cNvSpPr txBox="1">
            <a:spLocks/>
          </p:cNvSpPr>
          <p:nvPr/>
        </p:nvSpPr>
        <p:spPr>
          <a:xfrm>
            <a:off x="504092" y="9215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Goal: To demonstrate the </a:t>
            </a:r>
            <a:r>
              <a:rPr lang="en-US" sz="3200" dirty="0">
                <a:solidFill>
                  <a:srgbClr val="FFFF00"/>
                </a:solidFill>
              </a:rPr>
              <a:t>processes</a:t>
            </a:r>
            <a:r>
              <a:rPr lang="en-US" sz="3200" dirty="0"/>
              <a:t> that underlie a relationship between x and y</a:t>
            </a:r>
          </a:p>
          <a:p>
            <a:pPr lvl="1"/>
            <a:r>
              <a:rPr lang="en-US" sz="2800" dirty="0"/>
              <a:t>Find a significant relationship using a p-value as a measure of relationship strength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Mechanistic models can demonstrate causation.</a:t>
            </a:r>
          </a:p>
          <a:p>
            <a:r>
              <a:rPr lang="en-US" sz="3200" dirty="0"/>
              <a:t>Steps: 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research question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Formulate a hypothesis 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Develop a model to demonstrate your hypothesis.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Collect </a:t>
            </a:r>
            <a:r>
              <a:rPr lang="en-US" sz="2800" b="1" dirty="0">
                <a:solidFill>
                  <a:srgbClr val="FF40FF"/>
                </a:solidFill>
              </a:rPr>
              <a:t>data</a:t>
            </a:r>
            <a:r>
              <a:rPr lang="en-US" sz="2800" dirty="0"/>
              <a:t> (for certain questions)</a:t>
            </a:r>
          </a:p>
          <a:p>
            <a:pPr marL="971550" lvl="1" indent="-514350">
              <a:buAutoNum type="arabicPeriod"/>
            </a:pPr>
            <a:r>
              <a:rPr lang="en-US" sz="2800" dirty="0"/>
              <a:t>Evaluate the extent to which your model-simulated data matches that from the real world.</a:t>
            </a:r>
          </a:p>
          <a:p>
            <a:pPr marL="971550" lvl="1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6694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EC7F53-87E0-F348-A971-FF989655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FC000"/>
                </a:solidFill>
              </a:rPr>
              <a:t>Can you think of an alternative hypothesis?</a:t>
            </a:r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292B24-B6EC-3C48-91A1-FB2DA37A003E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</p:spTree>
    <p:extLst>
      <p:ext uri="{BB962C8B-B14F-4D97-AF65-F5344CB8AC3E}">
        <p14:creationId xmlns:p14="http://schemas.microsoft.com/office/powerpoint/2010/main" val="2565238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07797-084D-D247-8C20-334C443957B0}"/>
              </a:ext>
            </a:extLst>
          </p:cNvPr>
          <p:cNvSpPr txBox="1"/>
          <p:nvPr/>
        </p:nvSpPr>
        <p:spPr>
          <a:xfrm>
            <a:off x="10076134" y="6349061"/>
            <a:ext cx="202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World Bank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E648EA-64F9-F341-A49D-7FFDEBEF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99" y="2067282"/>
            <a:ext cx="5397500" cy="431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/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 −</m:t>
                      </m:r>
                      <m:r>
                        <a:rPr lang="en-US" i="1">
                          <a:latin typeface="Cambria Math" charset="0"/>
                        </a:rPr>
                        <m:t>𝑑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C52D-717D-5441-9620-8AEB123B1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3771" y="5987201"/>
                <a:ext cx="3693523" cy="553998"/>
              </a:xfrm>
              <a:prstGeom prst="rect">
                <a:avLst/>
              </a:prstGeom>
              <a:blipFill>
                <a:blip r:embed="rId4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/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939CE6-798C-3F48-A168-892D432D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4209" y="6390878"/>
                <a:ext cx="3693523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226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8F1133-BEA4-F44D-A5A2-023CE7FB2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EF5591-2B30-EA44-ABC1-73491C5A8015}"/>
              </a:ext>
            </a:extLst>
          </p:cNvPr>
          <p:cNvSpPr txBox="1">
            <a:spLocks/>
          </p:cNvSpPr>
          <p:nvPr/>
        </p:nvSpPr>
        <p:spPr>
          <a:xfrm>
            <a:off x="126277" y="189079"/>
            <a:ext cx="100868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Example Question: </a:t>
            </a:r>
            <a:r>
              <a:rPr lang="en-US" dirty="0">
                <a:solidFill>
                  <a:srgbClr val="FFFF00"/>
                </a:solidFill>
              </a:rPr>
              <a:t>How</a:t>
            </a:r>
            <a:r>
              <a:rPr lang="en-US" dirty="0"/>
              <a:t> does Malagasy population size change with time?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FFADC5-E57C-974B-8B8A-9F7EB054599A}"/>
              </a:ext>
            </a:extLst>
          </p:cNvPr>
          <p:cNvSpPr txBox="1">
            <a:spLocks/>
          </p:cNvSpPr>
          <p:nvPr/>
        </p:nvSpPr>
        <p:spPr>
          <a:xfrm>
            <a:off x="126277" y="1686282"/>
            <a:ext cx="36798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Hypothesis: Malagasy population size increases because people are having children. </a:t>
            </a:r>
          </a:p>
          <a:p>
            <a:pPr marL="0" indent="0">
              <a:buNone/>
            </a:pPr>
            <a:r>
              <a:rPr lang="en-US" dirty="0"/>
              <a:t>3. Mechanistic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Evaluation: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BFD008-80F3-754C-840B-1CF39E25C63C}"/>
              </a:ext>
            </a:extLst>
          </p:cNvPr>
          <p:cNvSpPr txBox="1">
            <a:spLocks/>
          </p:cNvSpPr>
          <p:nvPr/>
        </p:nvSpPr>
        <p:spPr>
          <a:xfrm>
            <a:off x="4489730" y="1631257"/>
            <a:ext cx="3266134" cy="221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4. Data: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5F9AD-7557-504B-9EE4-9D9569DC5B0F}"/>
              </a:ext>
            </a:extLst>
          </p:cNvPr>
          <p:cNvSpPr/>
          <p:nvPr/>
        </p:nvSpPr>
        <p:spPr>
          <a:xfrm>
            <a:off x="1586402" y="4389824"/>
            <a:ext cx="1342912" cy="12001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64BEB4-E517-0D41-8886-1F4F86C3BCEB}"/>
              </a:ext>
            </a:extLst>
          </p:cNvPr>
          <p:cNvCxnSpPr>
            <a:cxnSpLocks/>
          </p:cNvCxnSpPr>
          <p:nvPr/>
        </p:nvCxnSpPr>
        <p:spPr>
          <a:xfrm>
            <a:off x="467908" y="5030461"/>
            <a:ext cx="9950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D5A157-9911-134E-8430-160B9A5972A7}"/>
              </a:ext>
            </a:extLst>
          </p:cNvPr>
          <p:cNvCxnSpPr/>
          <p:nvPr/>
        </p:nvCxnSpPr>
        <p:spPr>
          <a:xfrm>
            <a:off x="3127922" y="5050715"/>
            <a:ext cx="10488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8D96B7-3E10-994F-9DF5-38163A56D796}"/>
              </a:ext>
            </a:extLst>
          </p:cNvPr>
          <p:cNvSpPr txBox="1"/>
          <p:nvPr/>
        </p:nvSpPr>
        <p:spPr>
          <a:xfrm>
            <a:off x="709955" y="4680838"/>
            <a:ext cx="63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159BD5-B9B8-CC44-AAA6-2644145FD250}"/>
              </a:ext>
            </a:extLst>
          </p:cNvPr>
          <p:cNvSpPr txBox="1"/>
          <p:nvPr/>
        </p:nvSpPr>
        <p:spPr>
          <a:xfrm>
            <a:off x="3248946" y="467797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59909-4C59-A143-B95A-939ED018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77" y="2031061"/>
            <a:ext cx="5397500" cy="431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/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 .3</m:t>
                    </m:r>
                  </m:oMath>
                </a14:m>
                <a:r>
                  <a:rPr lang="en-US" sz="2900" dirty="0"/>
                  <a:t>49/person/</a:t>
                </a:r>
                <a:r>
                  <a:rPr lang="en-US" sz="2900" dirty="0" err="1"/>
                  <a:t>yr</a:t>
                </a:r>
                <a:endParaRPr lang="en-US" sz="29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B97563-155C-174A-99DF-338D63569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61" y="6261767"/>
                <a:ext cx="3549824" cy="538609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8F4600F-7708-784E-9C49-8EF79BD58BB8}"/>
              </a:ext>
            </a:extLst>
          </p:cNvPr>
          <p:cNvSpPr/>
          <p:nvPr/>
        </p:nvSpPr>
        <p:spPr>
          <a:xfrm>
            <a:off x="4489730" y="6313297"/>
            <a:ext cx="7286483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rgbClr val="FFC000"/>
                </a:solidFill>
              </a:rPr>
              <a:t>What can we conclude from this fitted model?</a:t>
            </a:r>
          </a:p>
        </p:txBody>
      </p:sp>
    </p:spTree>
    <p:extLst>
      <p:ext uri="{BB962C8B-B14F-4D97-AF65-F5344CB8AC3E}">
        <p14:creationId xmlns:p14="http://schemas.microsoft.com/office/powerpoint/2010/main" val="630595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53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8152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856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744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92" y="17439"/>
            <a:ext cx="10515600" cy="1325563"/>
          </a:xfrm>
        </p:spPr>
        <p:txBody>
          <a:bodyPr/>
          <a:lstStyle/>
          <a:p>
            <a:r>
              <a:rPr lang="en-US" dirty="0"/>
              <a:t>Mechanistic Models: Beware!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25EDE-70CB-194D-B2EB-54425C5D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584BA-480C-A645-B9B9-0F91A74FD0E1}"/>
              </a:ext>
            </a:extLst>
          </p:cNvPr>
          <p:cNvSpPr txBox="1">
            <a:spLocks/>
          </p:cNvSpPr>
          <p:nvPr/>
        </p:nvSpPr>
        <p:spPr>
          <a:xfrm>
            <a:off x="504092" y="134300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Parameters used in the mechanistic models sometimes are not measurable!</a:t>
            </a:r>
          </a:p>
          <a:p>
            <a:r>
              <a:rPr lang="en-US" sz="3600" dirty="0"/>
              <a:t>Simulations can be computationally intensive</a:t>
            </a:r>
          </a:p>
          <a:p>
            <a:r>
              <a:rPr lang="en-US" sz="3600" dirty="0"/>
              <a:t>Advances in computational power often inspire development of more complex models which are not necessarily better</a:t>
            </a:r>
          </a:p>
          <a:p>
            <a:pPr marL="0" indent="0">
              <a:buNone/>
            </a:pPr>
            <a:endParaRPr lang="en-US" sz="3600" dirty="0"/>
          </a:p>
          <a:p>
            <a:pPr marL="1428750" lvl="2" indent="-514350">
              <a:buAutoNum type="arabicPeriod"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5E1E5-E8BB-2141-8639-5DD36179DD81}"/>
              </a:ext>
            </a:extLst>
          </p:cNvPr>
          <p:cNvSpPr txBox="1">
            <a:spLocks/>
          </p:cNvSpPr>
          <p:nvPr/>
        </p:nvSpPr>
        <p:spPr>
          <a:xfrm>
            <a:off x="504092" y="4985362"/>
            <a:ext cx="100267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i="1" dirty="0"/>
              <a:t>“All models are wrong but some are useful…”</a:t>
            </a:r>
          </a:p>
          <a:p>
            <a:pPr marL="0" indent="0" algn="ctr">
              <a:buNone/>
            </a:pPr>
            <a:r>
              <a:rPr lang="en-US" sz="3600" dirty="0"/>
              <a:t>-George Box</a:t>
            </a:r>
          </a:p>
          <a:p>
            <a:pPr marL="0" indent="0" algn="ctr">
              <a:buNone/>
            </a:pPr>
            <a:r>
              <a:rPr lang="en-US" sz="3600" dirty="0"/>
              <a:t>We use models to both </a:t>
            </a:r>
            <a:r>
              <a:rPr lang="en-US" sz="3600" dirty="0">
                <a:solidFill>
                  <a:srgbClr val="00FDFF"/>
                </a:solidFill>
              </a:rPr>
              <a:t>predict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00FDFF"/>
                </a:solidFill>
              </a:rPr>
              <a:t>explain</a:t>
            </a:r>
            <a:r>
              <a:rPr lang="en-US" sz="3600" dirty="0"/>
              <a:t>.</a:t>
            </a:r>
            <a:br>
              <a:rPr lang="en-US" sz="3600" i="1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009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5C869-E3B7-B546-9F0E-0C9B0013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4" cy="1325563"/>
          </a:xfrm>
        </p:spPr>
        <p:txBody>
          <a:bodyPr/>
          <a:lstStyle/>
          <a:p>
            <a:pPr algn="ctr"/>
            <a:r>
              <a:rPr lang="en-US" dirty="0"/>
              <a:t>It is ideal when statistical and mechanistic models meet: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60135C-829E-EB47-B9FE-EE55158FE595}"/>
              </a:ext>
            </a:extLst>
          </p:cNvPr>
          <p:cNvSpPr/>
          <p:nvPr/>
        </p:nvSpPr>
        <p:spPr>
          <a:xfrm>
            <a:off x="2276139" y="3416449"/>
            <a:ext cx="2245659" cy="138504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18E7F-48AD-CF46-B09F-DAA18ED0F9A6}"/>
              </a:ext>
            </a:extLst>
          </p:cNvPr>
          <p:cNvSpPr/>
          <p:nvPr/>
        </p:nvSpPr>
        <p:spPr>
          <a:xfrm>
            <a:off x="6879516" y="3416449"/>
            <a:ext cx="2245659" cy="13850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Pattern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B717E97-1D95-C14C-B352-0F7C95BF8534}"/>
              </a:ext>
            </a:extLst>
          </p:cNvPr>
          <p:cNvSpPr/>
          <p:nvPr/>
        </p:nvSpPr>
        <p:spPr>
          <a:xfrm>
            <a:off x="3358627" y="2757543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0241C8-E8EE-7646-82E9-B7847C58029D}"/>
              </a:ext>
            </a:extLst>
          </p:cNvPr>
          <p:cNvSpPr txBox="1"/>
          <p:nvPr/>
        </p:nvSpPr>
        <p:spPr>
          <a:xfrm>
            <a:off x="4683163" y="2401658"/>
            <a:ext cx="199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Mechanistic model</a:t>
            </a: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9B82A418-1590-D848-99D3-8BEA2E6D79DE}"/>
              </a:ext>
            </a:extLst>
          </p:cNvPr>
          <p:cNvSpPr/>
          <p:nvPr/>
        </p:nvSpPr>
        <p:spPr>
          <a:xfrm flipH="1" flipV="1">
            <a:off x="3269346" y="4801496"/>
            <a:ext cx="4793877" cy="658906"/>
          </a:xfrm>
          <a:prstGeom prst="uturnArrow">
            <a:avLst>
              <a:gd name="adj1" fmla="val 16837"/>
              <a:gd name="adj2" fmla="val 25000"/>
              <a:gd name="adj3" fmla="val 33163"/>
              <a:gd name="adj4" fmla="val 41709"/>
              <a:gd name="adj5" fmla="val 10000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3A77B-E765-DA43-B6E3-34EE14D75491}"/>
              </a:ext>
            </a:extLst>
          </p:cNvPr>
          <p:cNvSpPr txBox="1"/>
          <p:nvPr/>
        </p:nvSpPr>
        <p:spPr>
          <a:xfrm>
            <a:off x="4683163" y="5460402"/>
            <a:ext cx="17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Statistical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34E8C6-0866-1F4C-A2B7-9CCE15E5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144" y="17439"/>
            <a:ext cx="1978856" cy="18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73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30611D-D97A-974D-8E34-31BD027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" y="167006"/>
            <a:ext cx="7886700" cy="1325563"/>
          </a:xfrm>
        </p:spPr>
        <p:txBody>
          <a:bodyPr/>
          <a:lstStyle/>
          <a:p>
            <a:r>
              <a:rPr lang="en-US" dirty="0"/>
              <a:t>A Tool for E</a:t>
            </a:r>
            <a:r>
              <a:rPr lang="en-US" baseline="30000" dirty="0"/>
              <a:t>2</a:t>
            </a:r>
            <a:r>
              <a:rPr lang="en-US" dirty="0"/>
              <a:t>M</a:t>
            </a:r>
            <a:r>
              <a:rPr lang="en-US" baseline="30000" dirty="0"/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9621FE-E371-5E4E-BA8B-7F528F40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5880"/>
            <a:ext cx="8835390" cy="53263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Computer power keeps increasing</a:t>
            </a:r>
          </a:p>
          <a:p>
            <a:r>
              <a:rPr lang="en-US" dirty="0"/>
              <a:t>Language/software</a:t>
            </a:r>
          </a:p>
          <a:p>
            <a:pPr lvl="1"/>
            <a:r>
              <a:rPr lang="en-US" dirty="0"/>
              <a:t>Fortran, C, C++</a:t>
            </a:r>
          </a:p>
          <a:p>
            <a:pPr lvl="1"/>
            <a:r>
              <a:rPr lang="en-US" dirty="0"/>
              <a:t>Julia, Java, Python</a:t>
            </a:r>
          </a:p>
          <a:p>
            <a:pPr lvl="1"/>
            <a:r>
              <a:rPr lang="en-US" dirty="0" err="1"/>
              <a:t>Matlab</a:t>
            </a:r>
            <a:r>
              <a:rPr lang="en-US" dirty="0"/>
              <a:t>, Maple, Mathematica, </a:t>
            </a:r>
          </a:p>
          <a:p>
            <a:pPr lvl="1"/>
            <a:r>
              <a:rPr lang="en-US" dirty="0"/>
              <a:t>SAS, SPSS, Stata</a:t>
            </a:r>
          </a:p>
          <a:p>
            <a:r>
              <a:rPr lang="en-US" dirty="0"/>
              <a:t>Specific programs</a:t>
            </a:r>
          </a:p>
          <a:p>
            <a:pPr lvl="1"/>
            <a:r>
              <a:rPr lang="en-US" dirty="0"/>
              <a:t>Vortex, RAMAS, </a:t>
            </a:r>
            <a:r>
              <a:rPr lang="en-US" dirty="0" err="1"/>
              <a:t>NetLogo</a:t>
            </a:r>
            <a:r>
              <a:rPr lang="en-US" dirty="0"/>
              <a:t> for IBM</a:t>
            </a:r>
          </a:p>
          <a:p>
            <a:pPr lvl="1"/>
            <a:r>
              <a:rPr lang="en-US" dirty="0" err="1"/>
              <a:t>NicheMapper</a:t>
            </a:r>
            <a:r>
              <a:rPr lang="en-US" dirty="0"/>
              <a:t> for physiology, </a:t>
            </a:r>
            <a:r>
              <a:rPr lang="en-US" dirty="0" err="1"/>
              <a:t>iLand</a:t>
            </a:r>
            <a:r>
              <a:rPr lang="en-US" dirty="0"/>
              <a:t> for forest dynamics</a:t>
            </a:r>
          </a:p>
          <a:p>
            <a:pPr lvl="1"/>
            <a:r>
              <a:rPr lang="en-US" dirty="0" err="1"/>
              <a:t>MaxEnt</a:t>
            </a:r>
            <a:r>
              <a:rPr lang="en-US" dirty="0"/>
              <a:t> for species distribution modeling</a:t>
            </a:r>
          </a:p>
          <a:p>
            <a:pPr lvl="1"/>
            <a:r>
              <a:rPr lang="en-US" dirty="0"/>
              <a:t>Zonation for reserve selection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compromise: R---very powerful for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Data formatting and sorting</a:t>
            </a:r>
          </a:p>
          <a:p>
            <a:pPr lvl="1"/>
            <a:r>
              <a:rPr lang="en-US" dirty="0"/>
              <a:t>Statistical analyses</a:t>
            </a:r>
          </a:p>
          <a:p>
            <a:pPr lvl="1"/>
            <a:r>
              <a:rPr lang="en-US" dirty="0"/>
              <a:t>Simulation (mechanistic model)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9F766-E4DF-324E-B946-20CAA7AD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80" y="4342151"/>
            <a:ext cx="2684663" cy="202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7836-A99F-1341-9C08-331F887F5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144" y="1530158"/>
            <a:ext cx="1978856" cy="180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0BD280-846E-0E49-8FB6-9B56732C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143" y="0"/>
            <a:ext cx="1978857" cy="17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67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6517F-2993-4A42-966D-956F12338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314E7B-1C9B-A941-B01F-ABE55D72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9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86394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”science” </a:t>
            </a:r>
          </a:p>
          <a:p>
            <a:r>
              <a:rPr lang="en-US" sz="3200" dirty="0"/>
              <a:t>To define ”data” </a:t>
            </a:r>
          </a:p>
          <a:p>
            <a:r>
              <a:rPr lang="en-US" sz="3200" dirty="0"/>
              <a:t>To define “models”</a:t>
            </a:r>
          </a:p>
          <a:p>
            <a:r>
              <a:rPr lang="en-US" sz="3200" dirty="0"/>
              <a:t>To introduce many different types of models </a:t>
            </a:r>
          </a:p>
          <a:p>
            <a:pPr lvl="1"/>
            <a:r>
              <a:rPr lang="en-US" sz="2600" dirty="0"/>
              <a:t>Statistical</a:t>
            </a:r>
          </a:p>
          <a:p>
            <a:pPr lvl="1"/>
            <a:r>
              <a:rPr lang="en-US" sz="2600" dirty="0"/>
              <a:t>Mathematical</a:t>
            </a:r>
          </a:p>
          <a:p>
            <a:r>
              <a:rPr lang="en-US" sz="3200" dirty="0">
                <a:solidFill>
                  <a:srgbClr val="FFFF00"/>
                </a:solidFill>
              </a:rPr>
              <a:t>To introduce the “E” in E²M²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Ecology</a:t>
            </a:r>
          </a:p>
          <a:p>
            <a:pPr lvl="1"/>
            <a:r>
              <a:rPr lang="en-US" sz="2600" dirty="0">
                <a:solidFill>
                  <a:srgbClr val="FFFF00"/>
                </a:solidFill>
              </a:rPr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7793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define “science”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1317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epidemiology</a:t>
            </a:r>
          </a:p>
          <a:p>
            <a:pPr lvl="1"/>
            <a:r>
              <a:rPr lang="en-US" dirty="0" err="1"/>
              <a:t>Kermack</a:t>
            </a:r>
            <a:r>
              <a:rPr lang="en-US" dirty="0"/>
              <a:t> and </a:t>
            </a:r>
            <a:r>
              <a:rPr lang="en-US" dirty="0" err="1"/>
              <a:t>McKendrik</a:t>
            </a:r>
            <a:r>
              <a:rPr lang="en-US" dirty="0"/>
              <a:t> (1927)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FFFF00"/>
                </a:solidFill>
              </a:rPr>
              <a:t>interactions </a:t>
            </a:r>
            <a:r>
              <a:rPr lang="en-US" dirty="0"/>
              <a:t>of organisms and their environment</a:t>
            </a:r>
          </a:p>
          <a:p>
            <a:pPr lvl="1">
              <a:buFontTx/>
              <a:buChar char="-"/>
            </a:pPr>
            <a:r>
              <a:rPr lang="en-US" dirty="0"/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/>
              <a:t>Nile crocodiles opening mouths for sandpipers (Herodotus)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FFFF00"/>
                </a:solidFill>
              </a:rPr>
              <a:t>dynamical processes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15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7558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28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8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2506</TotalTime>
  <Words>3531</Words>
  <Application>Microsoft Macintosh PowerPoint</Application>
  <PresentationFormat>Widescreen</PresentationFormat>
  <Paragraphs>663</Paragraphs>
  <Slides>102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Lucida Grande</vt:lpstr>
      <vt:lpstr>Mangal</vt:lpstr>
      <vt:lpstr>Times New Roman</vt:lpstr>
      <vt:lpstr>Office Theme</vt:lpstr>
      <vt:lpstr>Equation</vt:lpstr>
      <vt:lpstr>Data and Models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What is science?</vt:lpstr>
      <vt:lpstr>Observations and Laws and Principles</vt:lpstr>
      <vt:lpstr>Data and Models</vt:lpstr>
      <vt:lpstr>Data and Models</vt:lpstr>
      <vt:lpstr>Data and Models</vt:lpstr>
      <vt:lpstr>What is science?</vt:lpstr>
      <vt:lpstr>Data vs. Models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Data or not data?</vt:lpstr>
      <vt:lpstr>What is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Data: Things to consider</vt:lpstr>
      <vt:lpstr>PowerPoint Presentation</vt:lpstr>
      <vt:lpstr>Data and Models</vt:lpstr>
      <vt:lpstr>Data vs. Models</vt:lpstr>
      <vt:lpstr>What is science?</vt:lpstr>
      <vt:lpstr>Laws and Principles</vt:lpstr>
      <vt:lpstr>Theory, Models, Hypotheses</vt:lpstr>
      <vt:lpstr>Models: many types</vt:lpstr>
      <vt:lpstr>PowerPoint Presentation</vt:lpstr>
      <vt:lpstr>PowerPoint Presentation</vt:lpstr>
      <vt:lpstr>PowerPoint Presentation</vt:lpstr>
      <vt:lpstr>Statistical vs. Mathematical Model </vt:lpstr>
      <vt:lpstr>Statistical Models</vt:lpstr>
      <vt:lpstr>Statistical Models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1. Example Question: What is the trajectory of Malagasy population size through time?</vt:lpstr>
      <vt:lpstr>Statistical Models: Beware!</vt:lpstr>
      <vt:lpstr>Statistical Models: Beware!</vt:lpstr>
      <vt:lpstr>Statistical Models: Beware!</vt:lpstr>
      <vt:lpstr>Statistical vs. Mathematical Model </vt:lpstr>
      <vt:lpstr>Mechanistic Models</vt:lpstr>
      <vt:lpstr>PowerPoint Presentation</vt:lpstr>
      <vt:lpstr>PowerPoint Presentation</vt:lpstr>
      <vt:lpstr>PowerPoint Presentation</vt:lpstr>
      <vt:lpstr>Mechanistic Models: Beware!</vt:lpstr>
      <vt:lpstr>Mechanistic Models: Beware!</vt:lpstr>
      <vt:lpstr>Mechanistic Models: Beware!</vt:lpstr>
      <vt:lpstr>Mechanistic Models: Beware!</vt:lpstr>
      <vt:lpstr>Mechanistic Models: Beware!</vt:lpstr>
      <vt:lpstr>It is ideal when statistical and mechanistic models meet:</vt:lpstr>
      <vt:lpstr>A Tool for E2M2</vt:lpstr>
      <vt:lpstr>PowerPoint Presentation</vt:lpstr>
      <vt:lpstr>Goals for this lecture</vt:lpstr>
      <vt:lpstr>Goals for this lecture</vt:lpstr>
      <vt:lpstr>What is Epidemiology?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Misaotra!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76</cp:revision>
  <dcterms:created xsi:type="dcterms:W3CDTF">2018-01-14T04:11:12Z</dcterms:created>
  <dcterms:modified xsi:type="dcterms:W3CDTF">2019-01-14T04:13:06Z</dcterms:modified>
</cp:coreProperties>
</file>